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6" r:id="rId2"/>
    <p:sldId id="275" r:id="rId3"/>
    <p:sldId id="274" r:id="rId4"/>
    <p:sldId id="273" r:id="rId5"/>
    <p:sldId id="272" r:id="rId6"/>
    <p:sldId id="256" r:id="rId7"/>
    <p:sldId id="265" r:id="rId8"/>
    <p:sldId id="257" r:id="rId9"/>
    <p:sldId id="258" r:id="rId10"/>
    <p:sldId id="259" r:id="rId11"/>
    <p:sldId id="260" r:id="rId12"/>
    <p:sldId id="261" r:id="rId13"/>
    <p:sldId id="262" r:id="rId14"/>
    <p:sldId id="263" r:id="rId15"/>
    <p:sldId id="266" r:id="rId16"/>
    <p:sldId id="267" r:id="rId17"/>
    <p:sldId id="268" r:id="rId18"/>
    <p:sldId id="269" r:id="rId19"/>
    <p:sldId id="270" r:id="rId20"/>
    <p:sldId id="271" r:id="rId21"/>
    <p:sldId id="277" r:id="rId22"/>
    <p:sldId id="278" r:id="rId23"/>
    <p:sldId id="280" r:id="rId24"/>
    <p:sldId id="281" r:id="rId25"/>
    <p:sldId id="282" r:id="rId26"/>
    <p:sldId id="279"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588" autoAdjust="0"/>
    <p:restoredTop sz="94343" autoAdjust="0"/>
  </p:normalViewPr>
  <p:slideViewPr>
    <p:cSldViewPr snapToGrid="0">
      <p:cViewPr varScale="1">
        <p:scale>
          <a:sx n="73" d="100"/>
          <a:sy n="73" d="100"/>
        </p:scale>
        <p:origin x="18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2537525-3B41-428E-BA23-E4764B48604A}"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268CB4-1594-4FCB-A211-A637730D59EC}" type="slidenum">
              <a:rPr lang="en-US" smtClean="0"/>
              <a:t>‹#›</a:t>
            </a:fld>
            <a:endParaRPr lang="en-US"/>
          </a:p>
        </p:txBody>
      </p:sp>
    </p:spTree>
    <p:extLst>
      <p:ext uri="{BB962C8B-B14F-4D97-AF65-F5344CB8AC3E}">
        <p14:creationId xmlns:p14="http://schemas.microsoft.com/office/powerpoint/2010/main" val="744231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537525-3B41-428E-BA23-E4764B48604A}"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268CB4-1594-4FCB-A211-A637730D59EC}" type="slidenum">
              <a:rPr lang="en-US" smtClean="0"/>
              <a:t>‹#›</a:t>
            </a:fld>
            <a:endParaRPr lang="en-US"/>
          </a:p>
        </p:txBody>
      </p:sp>
    </p:spTree>
    <p:extLst>
      <p:ext uri="{BB962C8B-B14F-4D97-AF65-F5344CB8AC3E}">
        <p14:creationId xmlns:p14="http://schemas.microsoft.com/office/powerpoint/2010/main" val="812804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537525-3B41-428E-BA23-E4764B48604A}"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268CB4-1594-4FCB-A211-A637730D59EC}" type="slidenum">
              <a:rPr lang="en-US" smtClean="0"/>
              <a:t>‹#›</a:t>
            </a:fld>
            <a:endParaRPr lang="en-US"/>
          </a:p>
        </p:txBody>
      </p:sp>
    </p:spTree>
    <p:extLst>
      <p:ext uri="{BB962C8B-B14F-4D97-AF65-F5344CB8AC3E}">
        <p14:creationId xmlns:p14="http://schemas.microsoft.com/office/powerpoint/2010/main" val="4236100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537525-3B41-428E-BA23-E4764B48604A}"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268CB4-1594-4FCB-A211-A637730D59EC}" type="slidenum">
              <a:rPr lang="en-US" smtClean="0"/>
              <a:t>‹#›</a:t>
            </a:fld>
            <a:endParaRPr lang="en-US"/>
          </a:p>
        </p:txBody>
      </p:sp>
    </p:spTree>
    <p:extLst>
      <p:ext uri="{BB962C8B-B14F-4D97-AF65-F5344CB8AC3E}">
        <p14:creationId xmlns:p14="http://schemas.microsoft.com/office/powerpoint/2010/main" val="1604052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2537525-3B41-428E-BA23-E4764B48604A}"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268CB4-1594-4FCB-A211-A637730D59EC}" type="slidenum">
              <a:rPr lang="en-US" smtClean="0"/>
              <a:t>‹#›</a:t>
            </a:fld>
            <a:endParaRPr lang="en-US"/>
          </a:p>
        </p:txBody>
      </p:sp>
    </p:spTree>
    <p:extLst>
      <p:ext uri="{BB962C8B-B14F-4D97-AF65-F5344CB8AC3E}">
        <p14:creationId xmlns:p14="http://schemas.microsoft.com/office/powerpoint/2010/main" val="4261902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2537525-3B41-428E-BA23-E4764B48604A}"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268CB4-1594-4FCB-A211-A637730D59EC}" type="slidenum">
              <a:rPr lang="en-US" smtClean="0"/>
              <a:t>‹#›</a:t>
            </a:fld>
            <a:endParaRPr lang="en-US"/>
          </a:p>
        </p:txBody>
      </p:sp>
    </p:spTree>
    <p:extLst>
      <p:ext uri="{BB962C8B-B14F-4D97-AF65-F5344CB8AC3E}">
        <p14:creationId xmlns:p14="http://schemas.microsoft.com/office/powerpoint/2010/main" val="3270720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2537525-3B41-428E-BA23-E4764B48604A}" type="datetimeFigureOut">
              <a:rPr lang="en-US" smtClean="0"/>
              <a:t>3/13/2019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268CB4-1594-4FCB-A211-A637730D59EC}" type="slidenum">
              <a:rPr lang="en-US" smtClean="0"/>
              <a:t>‹#›</a:t>
            </a:fld>
            <a:endParaRPr lang="en-US"/>
          </a:p>
        </p:txBody>
      </p:sp>
    </p:spTree>
    <p:extLst>
      <p:ext uri="{BB962C8B-B14F-4D97-AF65-F5344CB8AC3E}">
        <p14:creationId xmlns:p14="http://schemas.microsoft.com/office/powerpoint/2010/main" val="1512374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2537525-3B41-428E-BA23-E4764B48604A}" type="datetimeFigureOut">
              <a:rPr lang="en-US" smtClean="0"/>
              <a:t>3/13/2019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268CB4-1594-4FCB-A211-A637730D59EC}" type="slidenum">
              <a:rPr lang="en-US" smtClean="0"/>
              <a:t>‹#›</a:t>
            </a:fld>
            <a:endParaRPr lang="en-US"/>
          </a:p>
        </p:txBody>
      </p:sp>
    </p:spTree>
    <p:extLst>
      <p:ext uri="{BB962C8B-B14F-4D97-AF65-F5344CB8AC3E}">
        <p14:creationId xmlns:p14="http://schemas.microsoft.com/office/powerpoint/2010/main" val="1964389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537525-3B41-428E-BA23-E4764B48604A}" type="datetimeFigureOut">
              <a:rPr lang="en-US" smtClean="0"/>
              <a:t>3/13/2019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268CB4-1594-4FCB-A211-A637730D59EC}" type="slidenum">
              <a:rPr lang="en-US" smtClean="0"/>
              <a:t>‹#›</a:t>
            </a:fld>
            <a:endParaRPr lang="en-US"/>
          </a:p>
        </p:txBody>
      </p:sp>
    </p:spTree>
    <p:extLst>
      <p:ext uri="{BB962C8B-B14F-4D97-AF65-F5344CB8AC3E}">
        <p14:creationId xmlns:p14="http://schemas.microsoft.com/office/powerpoint/2010/main" val="1365580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2537525-3B41-428E-BA23-E4764B48604A}"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268CB4-1594-4FCB-A211-A637730D59EC}" type="slidenum">
              <a:rPr lang="en-US" smtClean="0"/>
              <a:t>‹#›</a:t>
            </a:fld>
            <a:endParaRPr lang="en-US"/>
          </a:p>
        </p:txBody>
      </p:sp>
    </p:spTree>
    <p:extLst>
      <p:ext uri="{BB962C8B-B14F-4D97-AF65-F5344CB8AC3E}">
        <p14:creationId xmlns:p14="http://schemas.microsoft.com/office/powerpoint/2010/main" val="3516283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2537525-3B41-428E-BA23-E4764B48604A}"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268CB4-1594-4FCB-A211-A637730D59EC}" type="slidenum">
              <a:rPr lang="en-US" smtClean="0"/>
              <a:t>‹#›</a:t>
            </a:fld>
            <a:endParaRPr lang="en-US"/>
          </a:p>
        </p:txBody>
      </p:sp>
    </p:spTree>
    <p:extLst>
      <p:ext uri="{BB962C8B-B14F-4D97-AF65-F5344CB8AC3E}">
        <p14:creationId xmlns:p14="http://schemas.microsoft.com/office/powerpoint/2010/main" val="3607090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537525-3B41-428E-BA23-E4764B48604A}" type="datetimeFigureOut">
              <a:rPr lang="en-US" smtClean="0"/>
              <a:t>3/13/2019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268CB4-1594-4FCB-A211-A637730D59EC}" type="slidenum">
              <a:rPr lang="en-US" smtClean="0"/>
              <a:t>‹#›</a:t>
            </a:fld>
            <a:endParaRPr lang="en-US"/>
          </a:p>
        </p:txBody>
      </p:sp>
    </p:spTree>
    <p:extLst>
      <p:ext uri="{BB962C8B-B14F-4D97-AF65-F5344CB8AC3E}">
        <p14:creationId xmlns:p14="http://schemas.microsoft.com/office/powerpoint/2010/main" val="105877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07623" y="3261564"/>
            <a:ext cx="7550331" cy="1558631"/>
          </a:xfrm>
        </p:spPr>
        <p:txBody>
          <a:bodyPr>
            <a:normAutofit/>
          </a:bodyPr>
          <a:lstStyle/>
          <a:p>
            <a:r>
              <a:rPr lang="en-US" sz="3200" b="1" dirty="0" smtClean="0">
                <a:latin typeface="Arial Rounded MT Bold" panose="020F0704030504030204" pitchFamily="34" charset="0"/>
              </a:rPr>
              <a:t>Face Detection and Recognition</a:t>
            </a:r>
            <a:endParaRPr lang="en-US" sz="3200" b="1" dirty="0">
              <a:latin typeface="Arial Rounded MT Bold" panose="020F0704030504030204" pitchFamily="34" charset="0"/>
            </a:endParaRPr>
          </a:p>
        </p:txBody>
      </p:sp>
    </p:spTree>
    <p:extLst>
      <p:ext uri="{BB962C8B-B14F-4D97-AF65-F5344CB8AC3E}">
        <p14:creationId xmlns:p14="http://schemas.microsoft.com/office/powerpoint/2010/main" val="2584585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850" t="5089" r="3583" b="9375"/>
          <a:stretch/>
        </p:blipFill>
        <p:spPr>
          <a:xfrm>
            <a:off x="966651" y="904374"/>
            <a:ext cx="10672354" cy="5544532"/>
          </a:xfrm>
          <a:prstGeom prst="rect">
            <a:avLst/>
          </a:prstGeom>
        </p:spPr>
      </p:pic>
    </p:spTree>
    <p:extLst>
      <p:ext uri="{BB962C8B-B14F-4D97-AF65-F5344CB8AC3E}">
        <p14:creationId xmlns:p14="http://schemas.microsoft.com/office/powerpoint/2010/main" val="42070790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549" t="5804" r="10410" b="16696"/>
          <a:stretch/>
        </p:blipFill>
        <p:spPr>
          <a:xfrm>
            <a:off x="1724297" y="1563030"/>
            <a:ext cx="9862458" cy="4994523"/>
          </a:xfrm>
          <a:prstGeom prst="rect">
            <a:avLst/>
          </a:prstGeom>
        </p:spPr>
      </p:pic>
    </p:spTree>
    <p:extLst>
      <p:ext uri="{BB962C8B-B14F-4D97-AF65-F5344CB8AC3E}">
        <p14:creationId xmlns:p14="http://schemas.microsoft.com/office/powerpoint/2010/main" val="2378707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3951" t="4912" r="13924" b="20267"/>
          <a:stretch/>
        </p:blipFill>
        <p:spPr>
          <a:xfrm>
            <a:off x="1743439" y="352696"/>
            <a:ext cx="7472145" cy="3827419"/>
          </a:xfrm>
          <a:prstGeom prst="rect">
            <a:avLst/>
          </a:prstGeom>
        </p:spPr>
      </p:pic>
      <p:pic>
        <p:nvPicPr>
          <p:cNvPr id="4" name="Picture 3"/>
          <p:cNvPicPr>
            <a:picLocks noChangeAspect="1"/>
          </p:cNvPicPr>
          <p:nvPr/>
        </p:nvPicPr>
        <p:blipFill rotWithShape="1">
          <a:blip r:embed="rId3"/>
          <a:srcRect l="8168" t="19018" r="16233" b="27590"/>
          <a:stretch/>
        </p:blipFill>
        <p:spPr>
          <a:xfrm>
            <a:off x="2037806" y="3777535"/>
            <a:ext cx="7014755" cy="2793084"/>
          </a:xfrm>
          <a:prstGeom prst="rect">
            <a:avLst/>
          </a:prstGeom>
        </p:spPr>
      </p:pic>
    </p:spTree>
    <p:extLst>
      <p:ext uri="{BB962C8B-B14F-4D97-AF65-F5344CB8AC3E}">
        <p14:creationId xmlns:p14="http://schemas.microsoft.com/office/powerpoint/2010/main" val="12748019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8671" t="19554" r="16132" b="30267"/>
          <a:stretch/>
        </p:blipFill>
        <p:spPr>
          <a:xfrm>
            <a:off x="2411188" y="1358537"/>
            <a:ext cx="7277127" cy="2730137"/>
          </a:xfrm>
          <a:prstGeom prst="rect">
            <a:avLst/>
          </a:prstGeom>
        </p:spPr>
      </p:pic>
      <p:pic>
        <p:nvPicPr>
          <p:cNvPr id="4" name="Picture 3"/>
          <p:cNvPicPr>
            <a:picLocks noChangeAspect="1"/>
          </p:cNvPicPr>
          <p:nvPr/>
        </p:nvPicPr>
        <p:blipFill rotWithShape="1">
          <a:blip r:embed="rId3"/>
          <a:srcRect l="57463" t="57411" r="5390" b="26696"/>
          <a:stretch/>
        </p:blipFill>
        <p:spPr>
          <a:xfrm>
            <a:off x="3344092" y="4454434"/>
            <a:ext cx="4833258" cy="1162595"/>
          </a:xfrm>
          <a:prstGeom prst="rect">
            <a:avLst/>
          </a:prstGeom>
        </p:spPr>
      </p:pic>
    </p:spTree>
    <p:extLst>
      <p:ext uri="{BB962C8B-B14F-4D97-AF65-F5344CB8AC3E}">
        <p14:creationId xmlns:p14="http://schemas.microsoft.com/office/powerpoint/2010/main" val="11408240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8569" t="19376" r="61111" b="30624"/>
          <a:stretch/>
        </p:blipFill>
        <p:spPr>
          <a:xfrm>
            <a:off x="450788" y="293911"/>
            <a:ext cx="2606506" cy="2416627"/>
          </a:xfrm>
          <a:prstGeom prst="rect">
            <a:avLst/>
          </a:prstGeom>
        </p:spPr>
      </p:pic>
      <p:pic>
        <p:nvPicPr>
          <p:cNvPr id="4" name="Picture 3"/>
          <p:cNvPicPr>
            <a:picLocks noChangeAspect="1"/>
          </p:cNvPicPr>
          <p:nvPr/>
        </p:nvPicPr>
        <p:blipFill rotWithShape="1">
          <a:blip r:embed="rId2"/>
          <a:srcRect l="42503" t="40446" r="49979" b="55268"/>
          <a:stretch/>
        </p:blipFill>
        <p:spPr>
          <a:xfrm>
            <a:off x="3057294" y="1502224"/>
            <a:ext cx="264867" cy="313509"/>
          </a:xfrm>
          <a:prstGeom prst="rect">
            <a:avLst/>
          </a:prstGeom>
        </p:spPr>
      </p:pic>
      <p:pic>
        <p:nvPicPr>
          <p:cNvPr id="5" name="Picture 4"/>
          <p:cNvPicPr>
            <a:picLocks noChangeAspect="1"/>
          </p:cNvPicPr>
          <p:nvPr/>
        </p:nvPicPr>
        <p:blipFill rotWithShape="1">
          <a:blip r:embed="rId2"/>
          <a:srcRect l="53747" t="18482" r="16034" b="27769"/>
          <a:stretch/>
        </p:blipFill>
        <p:spPr>
          <a:xfrm>
            <a:off x="3382934" y="315976"/>
            <a:ext cx="2622371" cy="2622371"/>
          </a:xfrm>
          <a:prstGeom prst="rect">
            <a:avLst/>
          </a:prstGeom>
        </p:spPr>
      </p:pic>
      <p:pic>
        <p:nvPicPr>
          <p:cNvPr id="6" name="Picture 5"/>
          <p:cNvPicPr>
            <a:picLocks noChangeAspect="1"/>
          </p:cNvPicPr>
          <p:nvPr/>
        </p:nvPicPr>
        <p:blipFill rotWithShape="1">
          <a:blip r:embed="rId3"/>
          <a:srcRect l="8669" t="19910" r="61613" b="30089"/>
          <a:stretch/>
        </p:blipFill>
        <p:spPr>
          <a:xfrm>
            <a:off x="6322423" y="419683"/>
            <a:ext cx="2534195" cy="2397211"/>
          </a:xfrm>
          <a:prstGeom prst="rect">
            <a:avLst/>
          </a:prstGeom>
        </p:spPr>
      </p:pic>
      <p:pic>
        <p:nvPicPr>
          <p:cNvPr id="7" name="Picture 6"/>
          <p:cNvPicPr>
            <a:picLocks noChangeAspect="1"/>
          </p:cNvPicPr>
          <p:nvPr/>
        </p:nvPicPr>
        <p:blipFill rotWithShape="1">
          <a:blip r:embed="rId3"/>
          <a:srcRect l="54149" t="20357" r="16735" b="30356"/>
          <a:stretch/>
        </p:blipFill>
        <p:spPr>
          <a:xfrm>
            <a:off x="9169190" y="432745"/>
            <a:ext cx="2600098" cy="2474576"/>
          </a:xfrm>
          <a:prstGeom prst="rect">
            <a:avLst/>
          </a:prstGeom>
        </p:spPr>
      </p:pic>
      <p:pic>
        <p:nvPicPr>
          <p:cNvPr id="8" name="Picture 7"/>
          <p:cNvPicPr>
            <a:picLocks noChangeAspect="1"/>
          </p:cNvPicPr>
          <p:nvPr/>
        </p:nvPicPr>
        <p:blipFill rotWithShape="1">
          <a:blip r:embed="rId2"/>
          <a:srcRect l="42503" t="40446" r="49979" b="55268"/>
          <a:stretch/>
        </p:blipFill>
        <p:spPr>
          <a:xfrm>
            <a:off x="8869681" y="1470406"/>
            <a:ext cx="264867" cy="313509"/>
          </a:xfrm>
          <a:prstGeom prst="rect">
            <a:avLst/>
          </a:prstGeom>
        </p:spPr>
      </p:pic>
      <p:pic>
        <p:nvPicPr>
          <p:cNvPr id="9" name="Picture 8"/>
          <p:cNvPicPr>
            <a:picLocks noChangeAspect="1"/>
          </p:cNvPicPr>
          <p:nvPr/>
        </p:nvPicPr>
        <p:blipFill rotWithShape="1">
          <a:blip r:embed="rId4"/>
          <a:srcRect l="8969" t="20447" r="61960" b="30446"/>
          <a:stretch/>
        </p:blipFill>
        <p:spPr>
          <a:xfrm>
            <a:off x="516604" y="2938347"/>
            <a:ext cx="2474873" cy="2350517"/>
          </a:xfrm>
          <a:prstGeom prst="rect">
            <a:avLst/>
          </a:prstGeom>
        </p:spPr>
      </p:pic>
      <p:pic>
        <p:nvPicPr>
          <p:cNvPr id="10" name="Picture 9"/>
          <p:cNvPicPr>
            <a:picLocks noChangeAspect="1"/>
          </p:cNvPicPr>
          <p:nvPr/>
        </p:nvPicPr>
        <p:blipFill rotWithShape="1">
          <a:blip r:embed="rId4"/>
          <a:srcRect l="54149" t="20447" r="16434" b="30446"/>
          <a:stretch/>
        </p:blipFill>
        <p:spPr>
          <a:xfrm>
            <a:off x="3422123" y="2938347"/>
            <a:ext cx="2583182" cy="2424487"/>
          </a:xfrm>
          <a:prstGeom prst="rect">
            <a:avLst/>
          </a:prstGeom>
        </p:spPr>
      </p:pic>
      <p:pic>
        <p:nvPicPr>
          <p:cNvPr id="11" name="Picture 10"/>
          <p:cNvPicPr>
            <a:picLocks noChangeAspect="1"/>
          </p:cNvPicPr>
          <p:nvPr/>
        </p:nvPicPr>
        <p:blipFill rotWithShape="1">
          <a:blip r:embed="rId2"/>
          <a:srcRect l="42503" t="40446" r="49979" b="55268"/>
          <a:stretch/>
        </p:blipFill>
        <p:spPr>
          <a:xfrm>
            <a:off x="3074015" y="3800096"/>
            <a:ext cx="264867" cy="313509"/>
          </a:xfrm>
          <a:prstGeom prst="rect">
            <a:avLst/>
          </a:prstGeom>
        </p:spPr>
      </p:pic>
      <p:pic>
        <p:nvPicPr>
          <p:cNvPr id="12" name="Picture 11"/>
          <p:cNvPicPr>
            <a:picLocks noChangeAspect="1"/>
          </p:cNvPicPr>
          <p:nvPr/>
        </p:nvPicPr>
        <p:blipFill rotWithShape="1">
          <a:blip r:embed="rId5"/>
          <a:srcRect l="8970" t="19732" r="61914" b="30578"/>
          <a:stretch/>
        </p:blipFill>
        <p:spPr>
          <a:xfrm>
            <a:off x="6344007" y="2907321"/>
            <a:ext cx="2559113" cy="2455513"/>
          </a:xfrm>
          <a:prstGeom prst="rect">
            <a:avLst/>
          </a:prstGeom>
        </p:spPr>
      </p:pic>
      <p:pic>
        <p:nvPicPr>
          <p:cNvPr id="13" name="Picture 12"/>
          <p:cNvPicPr>
            <a:picLocks noChangeAspect="1"/>
          </p:cNvPicPr>
          <p:nvPr/>
        </p:nvPicPr>
        <p:blipFill rotWithShape="1">
          <a:blip r:embed="rId5"/>
          <a:srcRect l="54250" t="20316" r="16736" b="30576"/>
          <a:stretch/>
        </p:blipFill>
        <p:spPr>
          <a:xfrm>
            <a:off x="9245429" y="2953639"/>
            <a:ext cx="2600485" cy="2474510"/>
          </a:xfrm>
          <a:prstGeom prst="rect">
            <a:avLst/>
          </a:prstGeom>
        </p:spPr>
      </p:pic>
      <p:pic>
        <p:nvPicPr>
          <p:cNvPr id="14" name="Picture 13"/>
          <p:cNvPicPr>
            <a:picLocks noChangeAspect="1"/>
          </p:cNvPicPr>
          <p:nvPr/>
        </p:nvPicPr>
        <p:blipFill rotWithShape="1">
          <a:blip r:embed="rId5"/>
          <a:srcRect l="19914" t="73707" r="46051" b="18435"/>
          <a:stretch/>
        </p:blipFill>
        <p:spPr>
          <a:xfrm>
            <a:off x="3791151" y="5911475"/>
            <a:ext cx="4428308" cy="574765"/>
          </a:xfrm>
          <a:prstGeom prst="rect">
            <a:avLst/>
          </a:prstGeom>
        </p:spPr>
      </p:pic>
    </p:spTree>
    <p:extLst>
      <p:ext uri="{BB962C8B-B14F-4D97-AF65-F5344CB8AC3E}">
        <p14:creationId xmlns:p14="http://schemas.microsoft.com/office/powerpoint/2010/main" val="27150209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4297" y="1953291"/>
            <a:ext cx="9183188" cy="3139321"/>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For this they introduced the concept of Cascade of Classifiers. Instead of applying all the 6000 features on a window, group the features into different stages of classifiers and apply one-by-one. (Normally first few stages will contain very less number of features). If a window fails the first stage, discard it. We don’t consider remaining features on it. If it passes, apply the second stage of features and continue the process. The window which passes all stages is a face region. How is the plan !!!</a:t>
            </a:r>
          </a:p>
          <a:p>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Authors’ detector had 6000+ features with 38 stages with 1, 10, 25, 25 and 50 features in first five stages. (Two features in the above image is actually obtained as the best two features from </a:t>
            </a:r>
            <a:r>
              <a:rPr lang="en-US" dirty="0" err="1" smtClean="0">
                <a:latin typeface="Arial" panose="020B0604020202020204" pitchFamily="34" charset="0"/>
                <a:cs typeface="Arial" panose="020B0604020202020204" pitchFamily="34" charset="0"/>
              </a:rPr>
              <a:t>Adaboost</a:t>
            </a:r>
            <a:r>
              <a:rPr lang="en-US" dirty="0" smtClean="0">
                <a:latin typeface="Arial" panose="020B0604020202020204" pitchFamily="34" charset="0"/>
                <a:cs typeface="Arial" panose="020B0604020202020204" pitchFamily="34" charset="0"/>
              </a:rPr>
              <a:t>). According to authors, on an average, 10 features out of 6000+ are evaluated per sub-window.</a:t>
            </a:r>
            <a:endParaRPr lang="en-US" dirty="0">
              <a:latin typeface="Arial" panose="020B0604020202020204" pitchFamily="34" charset="0"/>
              <a:cs typeface="Arial" panose="020B0604020202020204" pitchFamily="34" charset="0"/>
            </a:endParaRPr>
          </a:p>
        </p:txBody>
      </p:sp>
      <p:sp>
        <p:nvSpPr>
          <p:cNvPr id="3" name="Rectangle 2"/>
          <p:cNvSpPr/>
          <p:nvPr/>
        </p:nvSpPr>
        <p:spPr>
          <a:xfrm>
            <a:off x="1724297" y="1258779"/>
            <a:ext cx="2793585" cy="461665"/>
          </a:xfrm>
          <a:prstGeom prst="rect">
            <a:avLst/>
          </a:prstGeom>
        </p:spPr>
        <p:txBody>
          <a:bodyPr wrap="none">
            <a:spAutoFit/>
          </a:bodyPr>
          <a:lstStyle/>
          <a:p>
            <a:r>
              <a:rPr lang="en-US" sz="2400" b="1" u="sng" dirty="0"/>
              <a:t>Cascading Classifiers</a:t>
            </a:r>
          </a:p>
        </p:txBody>
      </p:sp>
    </p:spTree>
    <p:extLst>
      <p:ext uri="{BB962C8B-B14F-4D97-AF65-F5344CB8AC3E}">
        <p14:creationId xmlns:p14="http://schemas.microsoft.com/office/powerpoint/2010/main" val="5246881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2062822"/>
            <a:ext cx="6096000" cy="1200329"/>
          </a:xfrm>
          <a:prstGeom prst="rect">
            <a:avLst/>
          </a:prstGeom>
        </p:spPr>
        <p:txBody>
          <a:bodyPr>
            <a:spAutoFit/>
          </a:bodyPr>
          <a:lstStyle/>
          <a:p>
            <a:r>
              <a:rPr lang="en-US" dirty="0" smtClean="0"/>
              <a:t>Local Binary Pattern Histogram (LBPH) is a simple yet very efficient texture operator which labels the pixels of an image by thresholding the neighborhood of each pixel and considers the result as a binary number.</a:t>
            </a:r>
            <a:endParaRPr lang="en-US" dirty="0"/>
          </a:p>
        </p:txBody>
      </p:sp>
      <p:sp>
        <p:nvSpPr>
          <p:cNvPr id="3" name="Rectangle 2"/>
          <p:cNvSpPr/>
          <p:nvPr/>
        </p:nvSpPr>
        <p:spPr>
          <a:xfrm>
            <a:off x="3048000" y="3472157"/>
            <a:ext cx="6096000" cy="646331"/>
          </a:xfrm>
          <a:prstGeom prst="rect">
            <a:avLst/>
          </a:prstGeom>
        </p:spPr>
        <p:txBody>
          <a:bodyPr>
            <a:spAutoFit/>
          </a:bodyPr>
          <a:lstStyle/>
          <a:p>
            <a:r>
              <a:rPr lang="en-US" dirty="0" smtClean="0"/>
              <a:t>it improves the detection performance considerably on some datasets. we will discuss it into 4 steps</a:t>
            </a:r>
            <a:endParaRPr lang="en-US" dirty="0"/>
          </a:p>
        </p:txBody>
      </p:sp>
      <p:sp>
        <p:nvSpPr>
          <p:cNvPr id="6" name="Rectangle 5"/>
          <p:cNvSpPr/>
          <p:nvPr/>
        </p:nvSpPr>
        <p:spPr>
          <a:xfrm>
            <a:off x="3048000" y="4536500"/>
            <a:ext cx="5070619" cy="1754326"/>
          </a:xfrm>
          <a:prstGeom prst="rect">
            <a:avLst/>
          </a:prstGeom>
        </p:spPr>
        <p:txBody>
          <a:bodyPr wrap="none">
            <a:spAutoFit/>
          </a:bodyPr>
          <a:lstStyle/>
          <a:p>
            <a:r>
              <a:rPr lang="en-US" b="1" i="0" u="sng" dirty="0" smtClean="0">
                <a:effectLst/>
                <a:latin typeface="medium-content-serif-font"/>
              </a:rPr>
              <a:t>1. Parameters:   </a:t>
            </a:r>
            <a:r>
              <a:rPr lang="en-US" dirty="0">
                <a:latin typeface="medium-content-serif-font"/>
              </a:rPr>
              <a:t>T</a:t>
            </a:r>
            <a:r>
              <a:rPr lang="en-US" b="0" i="0" dirty="0" smtClean="0">
                <a:effectLst/>
                <a:latin typeface="medium-content-serif-font"/>
              </a:rPr>
              <a:t>he LBPH uses 4 parameters:</a:t>
            </a:r>
          </a:p>
          <a:p>
            <a:pPr marL="285750" indent="-285750">
              <a:buFont typeface="Arial" panose="020B0604020202020204" pitchFamily="34" charset="0"/>
              <a:buChar char="•"/>
            </a:pPr>
            <a:r>
              <a:rPr lang="en-US" dirty="0" smtClean="0"/>
              <a:t>Radius</a:t>
            </a:r>
          </a:p>
          <a:p>
            <a:pPr marL="285750" indent="-285750">
              <a:buFont typeface="Arial" panose="020B0604020202020204" pitchFamily="34" charset="0"/>
              <a:buChar char="•"/>
            </a:pPr>
            <a:r>
              <a:rPr lang="en-US" dirty="0" smtClean="0"/>
              <a:t>Neighbors</a:t>
            </a:r>
          </a:p>
          <a:p>
            <a:pPr marL="285750" indent="-285750">
              <a:buFont typeface="Arial" panose="020B0604020202020204" pitchFamily="34" charset="0"/>
              <a:buChar char="•"/>
            </a:pPr>
            <a:r>
              <a:rPr lang="en-US" dirty="0" smtClean="0"/>
              <a:t>Grid X</a:t>
            </a:r>
          </a:p>
          <a:p>
            <a:pPr marL="285750" indent="-285750">
              <a:buFont typeface="Arial" panose="020B0604020202020204" pitchFamily="34" charset="0"/>
              <a:buChar char="•"/>
            </a:pPr>
            <a:r>
              <a:rPr lang="en-US" dirty="0" smtClean="0"/>
              <a:t>Grid Y</a:t>
            </a:r>
          </a:p>
          <a:p>
            <a:endParaRPr lang="en-US" b="0" i="0" dirty="0">
              <a:effectLst/>
              <a:latin typeface="medium-content-serif-font"/>
            </a:endParaRPr>
          </a:p>
        </p:txBody>
      </p:sp>
      <p:sp>
        <p:nvSpPr>
          <p:cNvPr id="8" name="Rectangle 7"/>
          <p:cNvSpPr/>
          <p:nvPr/>
        </p:nvSpPr>
        <p:spPr>
          <a:xfrm>
            <a:off x="2808516" y="864113"/>
            <a:ext cx="7145383" cy="461665"/>
          </a:xfrm>
          <a:prstGeom prst="rect">
            <a:avLst/>
          </a:prstGeom>
        </p:spPr>
        <p:txBody>
          <a:bodyPr wrap="square">
            <a:spAutoFit/>
          </a:bodyPr>
          <a:lstStyle/>
          <a:p>
            <a:r>
              <a:rPr lang="en-US" sz="2400" b="1" dirty="0" smtClean="0">
                <a:latin typeface="Arial Rounded MT Bold" panose="020F0704030504030204" pitchFamily="34" charset="0"/>
              </a:rPr>
              <a:t>Face Recognition Algorithm LBPH Explain</a:t>
            </a:r>
            <a:endParaRPr lang="en-US" sz="2400" b="1" dirty="0">
              <a:latin typeface="Arial Rounded MT Bold" panose="020F0704030504030204" pitchFamily="34" charset="0"/>
            </a:endParaRPr>
          </a:p>
        </p:txBody>
      </p:sp>
    </p:spTree>
    <p:extLst>
      <p:ext uri="{BB962C8B-B14F-4D97-AF65-F5344CB8AC3E}">
        <p14:creationId xmlns:p14="http://schemas.microsoft.com/office/powerpoint/2010/main" val="7457864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94857" y="994678"/>
            <a:ext cx="6096000" cy="2308324"/>
          </a:xfrm>
          <a:prstGeom prst="rect">
            <a:avLst/>
          </a:prstGeom>
        </p:spPr>
        <p:txBody>
          <a:bodyPr>
            <a:spAutoFit/>
          </a:bodyPr>
          <a:lstStyle/>
          <a:p>
            <a:r>
              <a:rPr lang="en-US" b="1" u="sng" dirty="0" smtClean="0">
                <a:latin typeface="medium-content-serif-font"/>
              </a:rPr>
              <a:t>2. Training the Algorithm: </a:t>
            </a:r>
            <a:r>
              <a:rPr lang="en-US" dirty="0" smtClean="0"/>
              <a:t>First, we need to train the algorithm.</a:t>
            </a:r>
          </a:p>
          <a:p>
            <a:pPr marL="285750" indent="-285750">
              <a:buFont typeface="Arial" panose="020B0604020202020204" pitchFamily="34" charset="0"/>
              <a:buChar char="•"/>
            </a:pPr>
            <a:r>
              <a:rPr lang="en-US" dirty="0" smtClean="0"/>
              <a:t>we need to use a dataset with the facial images of the people we want to recognize.</a:t>
            </a:r>
          </a:p>
          <a:p>
            <a:pPr marL="285750" indent="-285750">
              <a:buFont typeface="Arial" panose="020B0604020202020204" pitchFamily="34" charset="0"/>
              <a:buChar char="•"/>
            </a:pPr>
            <a:r>
              <a:rPr lang="en-US" dirty="0" smtClean="0"/>
              <a:t>We need to also set an ID (it may be a number or the name of the person) for each image. Images of the same person must have the same ID. With the training set already constructed, let’s see the LBPH computational steps.</a:t>
            </a:r>
            <a:endParaRPr lang="en-US" dirty="0"/>
          </a:p>
        </p:txBody>
      </p:sp>
      <p:sp>
        <p:nvSpPr>
          <p:cNvPr id="3" name="Rectangle 2"/>
          <p:cNvSpPr/>
          <p:nvPr/>
        </p:nvSpPr>
        <p:spPr>
          <a:xfrm>
            <a:off x="2394857" y="3641246"/>
            <a:ext cx="6096000" cy="2031325"/>
          </a:xfrm>
          <a:prstGeom prst="rect">
            <a:avLst/>
          </a:prstGeom>
        </p:spPr>
        <p:txBody>
          <a:bodyPr>
            <a:spAutoFit/>
          </a:bodyPr>
          <a:lstStyle/>
          <a:p>
            <a:r>
              <a:rPr lang="en-US" b="1" u="sng" dirty="0" smtClean="0">
                <a:latin typeface="medium-content-serif-font"/>
              </a:rPr>
              <a:t>3. Applying the LBP operation: </a:t>
            </a:r>
            <a:r>
              <a:rPr lang="en-US" dirty="0" smtClean="0"/>
              <a:t>It creates an intermediate image that describes the original image in a better way, by highlighting the facial characteristics. To do so, the algorithm uses a concept of a sliding window, based on the parameters radius and neighbors.</a:t>
            </a:r>
          </a:p>
          <a:p>
            <a:endParaRPr lang="en-US" dirty="0" smtClean="0"/>
          </a:p>
          <a:p>
            <a:r>
              <a:rPr lang="en-US" dirty="0" smtClean="0"/>
              <a:t>The image below shows this procedure:</a:t>
            </a:r>
            <a:endParaRPr lang="en-US" dirty="0"/>
          </a:p>
        </p:txBody>
      </p:sp>
    </p:spTree>
    <p:extLst>
      <p:ext uri="{BB962C8B-B14F-4D97-AF65-F5344CB8AC3E}">
        <p14:creationId xmlns:p14="http://schemas.microsoft.com/office/powerpoint/2010/main" val="26084391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0376" t="40446" r="14024" b="19732"/>
          <a:stretch/>
        </p:blipFill>
        <p:spPr>
          <a:xfrm>
            <a:off x="1103940" y="261257"/>
            <a:ext cx="9748112" cy="2886891"/>
          </a:xfrm>
          <a:prstGeom prst="rect">
            <a:avLst/>
          </a:prstGeom>
        </p:spPr>
      </p:pic>
      <p:sp>
        <p:nvSpPr>
          <p:cNvPr id="6" name="Rectangle 5"/>
          <p:cNvSpPr/>
          <p:nvPr/>
        </p:nvSpPr>
        <p:spPr>
          <a:xfrm>
            <a:off x="1358536" y="3474720"/>
            <a:ext cx="9784080" cy="3139321"/>
          </a:xfrm>
          <a:prstGeom prst="rect">
            <a:avLst/>
          </a:prstGeom>
        </p:spPr>
        <p:txBody>
          <a:bodyPr wrap="square">
            <a:spAutoFit/>
          </a:bodyPr>
          <a:lstStyle/>
          <a:p>
            <a:pPr marL="285750" indent="-285750">
              <a:buFont typeface="Arial" panose="020B0604020202020204" pitchFamily="34" charset="0"/>
              <a:buChar char="•"/>
            </a:pPr>
            <a:r>
              <a:rPr lang="en-US" dirty="0" smtClean="0"/>
              <a:t>Suppose we have a facial image in grayscale.</a:t>
            </a:r>
          </a:p>
          <a:p>
            <a:pPr marL="285750" indent="-285750">
              <a:buFont typeface="Arial" panose="020B0604020202020204" pitchFamily="34" charset="0"/>
              <a:buChar char="•"/>
            </a:pPr>
            <a:r>
              <a:rPr lang="en-US" dirty="0" smtClean="0"/>
              <a:t>take the central value of the matrix to be used as the threshold.</a:t>
            </a:r>
          </a:p>
          <a:p>
            <a:pPr marL="285750" indent="-285750">
              <a:buFont typeface="Arial" panose="020B0604020202020204" pitchFamily="34" charset="0"/>
              <a:buChar char="•"/>
            </a:pPr>
            <a:r>
              <a:rPr lang="en-US" dirty="0" smtClean="0"/>
              <a:t>This value will be used to define the new values from the 8 neighbors.</a:t>
            </a:r>
          </a:p>
          <a:p>
            <a:pPr marL="285750" indent="-285750">
              <a:buFont typeface="Arial" panose="020B0604020202020204" pitchFamily="34" charset="0"/>
              <a:buChar char="•"/>
            </a:pPr>
            <a:r>
              <a:rPr lang="en-US" dirty="0" smtClean="0"/>
              <a:t>each neighbor </a:t>
            </a:r>
            <a:r>
              <a:rPr lang="en-US" dirty="0"/>
              <a:t>is compared with the </a:t>
            </a:r>
            <a:r>
              <a:rPr lang="en-US" dirty="0" smtClean="0"/>
              <a:t>center pixel</a:t>
            </a:r>
            <a:r>
              <a:rPr lang="en-US" dirty="0"/>
              <a:t>.</a:t>
            </a:r>
            <a:endParaRPr lang="en-US" dirty="0" smtClean="0"/>
          </a:p>
          <a:p>
            <a:pPr marL="285750" indent="-285750">
              <a:buFont typeface="Arial" panose="020B0604020202020204" pitchFamily="34" charset="0"/>
              <a:buChar char="•"/>
            </a:pPr>
            <a:r>
              <a:rPr lang="en-US" dirty="0" smtClean="0"/>
              <a:t>We set 1 for values equal or higher than the threshold and 0 for values lower than the threshold.</a:t>
            </a:r>
          </a:p>
          <a:p>
            <a:pPr marL="285750" indent="-285750">
              <a:buFont typeface="Arial" panose="020B0604020202020204" pitchFamily="34" charset="0"/>
              <a:buChar char="•"/>
            </a:pPr>
            <a:r>
              <a:rPr lang="en-US" dirty="0" smtClean="0"/>
              <a:t>Now, the matrix will contain only binary values (ignoring the central value).</a:t>
            </a:r>
          </a:p>
          <a:p>
            <a:pPr marL="285750" indent="-285750">
              <a:buFont typeface="Arial" panose="020B0604020202020204" pitchFamily="34" charset="0"/>
              <a:buChar char="•"/>
            </a:pPr>
            <a:r>
              <a:rPr lang="en-US" dirty="0" smtClean="0"/>
              <a:t>concatenate each binary value to get new binary value (e.g. 10001101). Then, we convert this binary value to a decimal value and set it to the central value of the matrix, which is actually a pixel from the original image.</a:t>
            </a:r>
          </a:p>
          <a:p>
            <a:pPr marL="285750" indent="-285750">
              <a:buFont typeface="Arial" panose="020B0604020202020204" pitchFamily="34" charset="0"/>
              <a:buChar char="•"/>
            </a:pPr>
            <a:r>
              <a:rPr lang="en-US" dirty="0" smtClean="0"/>
              <a:t>At the end of this procedure (LBP procedure), we have a new image which represents better the characteristics of the original image.</a:t>
            </a:r>
          </a:p>
        </p:txBody>
      </p:sp>
    </p:spTree>
    <p:extLst>
      <p:ext uri="{BB962C8B-B14F-4D97-AF65-F5344CB8AC3E}">
        <p14:creationId xmlns:p14="http://schemas.microsoft.com/office/powerpoint/2010/main" val="34199979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67392" y="777967"/>
            <a:ext cx="9525485" cy="923330"/>
          </a:xfrm>
          <a:prstGeom prst="rect">
            <a:avLst/>
          </a:prstGeom>
        </p:spPr>
        <p:txBody>
          <a:bodyPr wrap="square">
            <a:spAutoFit/>
          </a:bodyPr>
          <a:lstStyle/>
          <a:p>
            <a:r>
              <a:rPr lang="en-US" b="1" u="sng" dirty="0" smtClean="0">
                <a:latin typeface="medium-content-serif-font"/>
              </a:rPr>
              <a:t>4. Extracting the Histograms: </a:t>
            </a:r>
            <a:r>
              <a:rPr lang="en-US" dirty="0" smtClean="0"/>
              <a:t>Now, using the image generated in the last step, we can use the Grid X and Grid Y parameters to divide the image into multiple grids, as can be seen in the following image.</a:t>
            </a:r>
            <a:endParaRPr lang="en-US" dirty="0"/>
          </a:p>
        </p:txBody>
      </p:sp>
      <p:pic>
        <p:nvPicPr>
          <p:cNvPr id="5" name="Picture 4"/>
          <p:cNvPicPr>
            <a:picLocks noChangeAspect="1"/>
          </p:cNvPicPr>
          <p:nvPr/>
        </p:nvPicPr>
        <p:blipFill rotWithShape="1">
          <a:blip r:embed="rId2"/>
          <a:srcRect l="1240" t="31339" r="2680" b="24733"/>
          <a:stretch/>
        </p:blipFill>
        <p:spPr>
          <a:xfrm>
            <a:off x="1415142" y="1856377"/>
            <a:ext cx="9649692" cy="2480485"/>
          </a:xfrm>
          <a:prstGeom prst="rect">
            <a:avLst/>
          </a:prstGeom>
        </p:spPr>
      </p:pic>
      <p:sp>
        <p:nvSpPr>
          <p:cNvPr id="6" name="Rectangle 5"/>
          <p:cNvSpPr/>
          <p:nvPr/>
        </p:nvSpPr>
        <p:spPr>
          <a:xfrm>
            <a:off x="1415142" y="4667854"/>
            <a:ext cx="9945189" cy="2031325"/>
          </a:xfrm>
          <a:prstGeom prst="rect">
            <a:avLst/>
          </a:prstGeom>
        </p:spPr>
        <p:txBody>
          <a:bodyPr wrap="square">
            <a:spAutoFit/>
          </a:bodyPr>
          <a:lstStyle/>
          <a:p>
            <a:r>
              <a:rPr lang="en-US" dirty="0" smtClean="0"/>
              <a:t>Based on the image above, we can extract the histogram of each region as follows:</a:t>
            </a:r>
          </a:p>
          <a:p>
            <a:endParaRPr lang="en-US" dirty="0" smtClean="0"/>
          </a:p>
          <a:p>
            <a:pPr marL="285750" indent="-285750">
              <a:buFont typeface="Arial" panose="020B0604020202020204" pitchFamily="34" charset="0"/>
              <a:buChar char="•"/>
            </a:pPr>
            <a:r>
              <a:rPr lang="en-US" dirty="0" smtClean="0"/>
              <a:t>As we have an image in grayscale, each histogram (from each grid) will contain only 256 positions (0~255) representing the occurrences of each pixel intensity.</a:t>
            </a:r>
          </a:p>
          <a:p>
            <a:pPr marL="285750" indent="-285750">
              <a:buFont typeface="Arial" panose="020B0604020202020204" pitchFamily="34" charset="0"/>
              <a:buChar char="•"/>
            </a:pPr>
            <a:r>
              <a:rPr lang="en-US" dirty="0" smtClean="0"/>
              <a:t>Then, we need to concatenate each histogram to create a new and bigger histogram. Supposing we have 8x8 grids, we will </a:t>
            </a:r>
            <a:r>
              <a:rPr lang="en-US" smtClean="0"/>
              <a:t>have 8x8x256=16,384 </a:t>
            </a:r>
            <a:r>
              <a:rPr lang="en-US" dirty="0" smtClean="0"/>
              <a:t>positions in the final histogram. The final histogram represents the characteristics of the original image.</a:t>
            </a:r>
            <a:endParaRPr lang="en-US" dirty="0"/>
          </a:p>
        </p:txBody>
      </p:sp>
    </p:spTree>
    <p:extLst>
      <p:ext uri="{BB962C8B-B14F-4D97-AF65-F5344CB8AC3E}">
        <p14:creationId xmlns:p14="http://schemas.microsoft.com/office/powerpoint/2010/main" val="11450241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908742" y="1746272"/>
            <a:ext cx="5357600" cy="3766254"/>
          </a:xfrm>
        </p:spPr>
        <p:txBody>
          <a:bodyPr>
            <a:normAutofit/>
          </a:bodyPr>
          <a:lstStyle/>
          <a:p>
            <a:pPr algn="l"/>
            <a:r>
              <a:rPr lang="en-US" sz="3200" b="1" u="sng" dirty="0" smtClean="0">
                <a:latin typeface="Arial Rounded MT Bold" panose="020F0704030504030204" pitchFamily="34" charset="0"/>
              </a:rPr>
              <a:t>Group members:</a:t>
            </a:r>
          </a:p>
          <a:p>
            <a:pPr algn="l"/>
            <a:endParaRPr lang="en-US" sz="3200" b="1" u="sng" dirty="0" smtClean="0">
              <a:latin typeface="Arial Rounded MT Bold" panose="020F0704030504030204" pitchFamily="34" charset="0"/>
            </a:endParaRPr>
          </a:p>
          <a:p>
            <a:pPr algn="l">
              <a:lnSpc>
                <a:spcPct val="100000"/>
              </a:lnSpc>
              <a:spcBef>
                <a:spcPts val="600"/>
              </a:spcBef>
            </a:pPr>
            <a:r>
              <a:rPr lang="en-US" sz="2400" dirty="0" smtClean="0">
                <a:latin typeface="Arial" panose="020B0604020202020204" pitchFamily="34" charset="0"/>
                <a:cs typeface="Arial" panose="020B0604020202020204" pitchFamily="34" charset="0"/>
              </a:rPr>
              <a:t>Tanveer Ahmed</a:t>
            </a:r>
          </a:p>
          <a:p>
            <a:pPr algn="l">
              <a:lnSpc>
                <a:spcPct val="100000"/>
              </a:lnSpc>
              <a:spcBef>
                <a:spcPts val="600"/>
              </a:spcBef>
            </a:pPr>
            <a:r>
              <a:rPr lang="en-US" sz="2400" dirty="0" smtClean="0">
                <a:latin typeface="Arial" panose="020B0604020202020204" pitchFamily="34" charset="0"/>
                <a:cs typeface="Arial" panose="020B0604020202020204" pitchFamily="34" charset="0"/>
              </a:rPr>
              <a:t>Tania </a:t>
            </a:r>
            <a:r>
              <a:rPr lang="en-US" sz="2400" dirty="0" err="1" smtClean="0">
                <a:latin typeface="Arial" panose="020B0604020202020204" pitchFamily="34" charset="0"/>
                <a:cs typeface="Arial" panose="020B0604020202020204" pitchFamily="34" charset="0"/>
              </a:rPr>
              <a:t>Akter</a:t>
            </a:r>
            <a:endParaRPr lang="en-US" sz="2400" dirty="0" smtClean="0">
              <a:latin typeface="Arial" panose="020B0604020202020204" pitchFamily="34" charset="0"/>
              <a:cs typeface="Arial" panose="020B0604020202020204" pitchFamily="34" charset="0"/>
            </a:endParaRPr>
          </a:p>
          <a:p>
            <a:pPr algn="l">
              <a:lnSpc>
                <a:spcPct val="100000"/>
              </a:lnSpc>
              <a:spcBef>
                <a:spcPts val="600"/>
              </a:spcBef>
            </a:pPr>
            <a:r>
              <a:rPr lang="en-US" sz="2400" dirty="0" err="1" smtClean="0">
                <a:latin typeface="Arial" panose="020B0604020202020204" pitchFamily="34" charset="0"/>
                <a:cs typeface="Arial" panose="020B0604020202020204" pitchFamily="34" charset="0"/>
              </a:rPr>
              <a:t>Nahida</a:t>
            </a:r>
            <a:r>
              <a:rPr lang="en-US" sz="2400" dirty="0" smtClean="0">
                <a:latin typeface="Arial" panose="020B0604020202020204" pitchFamily="34" charset="0"/>
                <a:cs typeface="Arial" panose="020B0604020202020204" pitchFamily="34" charset="0"/>
              </a:rPr>
              <a:t> Khan</a:t>
            </a:r>
            <a:endParaRPr lang="en-US" sz="2400" dirty="0" smtClean="0">
              <a:latin typeface="Arial" panose="020B0604020202020204" pitchFamily="34" charset="0"/>
              <a:cs typeface="Arial" panose="020B0604020202020204" pitchFamily="34" charset="0"/>
            </a:endParaRPr>
          </a:p>
          <a:p>
            <a:pPr algn="l">
              <a:lnSpc>
                <a:spcPct val="100000"/>
              </a:lnSpc>
              <a:spcBef>
                <a:spcPts val="600"/>
              </a:spcBef>
            </a:pPr>
            <a:r>
              <a:rPr lang="en-US" sz="2400" dirty="0" smtClean="0">
                <a:latin typeface="Arial" panose="020B0604020202020204" pitchFamily="34" charset="0"/>
                <a:cs typeface="Arial" panose="020B0604020202020204" pitchFamily="34" charset="0"/>
              </a:rPr>
              <a:t>Roni</a:t>
            </a:r>
            <a:endParaRPr lang="en-US" sz="2400" dirty="0">
              <a:latin typeface="Arial" panose="020B0604020202020204" pitchFamily="34" charset="0"/>
              <a:cs typeface="Arial" panose="020B0604020202020204" pitchFamily="34" charset="0"/>
            </a:endParaRPr>
          </a:p>
          <a:p>
            <a:pPr algn="l"/>
            <a:endParaRPr lang="en-US" b="1" u="sng" dirty="0"/>
          </a:p>
        </p:txBody>
      </p:sp>
    </p:spTree>
    <p:extLst>
      <p:ext uri="{BB962C8B-B14F-4D97-AF65-F5344CB8AC3E}">
        <p14:creationId xmlns:p14="http://schemas.microsoft.com/office/powerpoint/2010/main" val="6243552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9978" y="1305343"/>
            <a:ext cx="9496696" cy="3416320"/>
          </a:xfrm>
          <a:prstGeom prst="rect">
            <a:avLst/>
          </a:prstGeom>
        </p:spPr>
        <p:txBody>
          <a:bodyPr wrap="square">
            <a:spAutoFit/>
          </a:bodyPr>
          <a:lstStyle/>
          <a:p>
            <a:r>
              <a:rPr lang="en-US" b="1" i="0" u="sng" dirty="0" smtClean="0">
                <a:effectLst/>
                <a:latin typeface="medium-content-serif-font"/>
              </a:rPr>
              <a:t>5. Performing the face recognition</a:t>
            </a:r>
            <a:r>
              <a:rPr lang="en-US" b="0" i="0" u="sng" dirty="0" smtClean="0">
                <a:effectLst/>
                <a:latin typeface="medium-content-serif-font"/>
              </a:rPr>
              <a:t>: </a:t>
            </a:r>
            <a:r>
              <a:rPr lang="en-US" b="0" i="0" dirty="0" smtClean="0">
                <a:effectLst/>
                <a:latin typeface="medium-content-serif-font"/>
              </a:rPr>
              <a:t>In this step, the algorithm is already trained. Each histogram created is used to represent each image from the training dataset. So, given an input image, we perform the steps again for this new image and creates a histogram which represents the image.</a:t>
            </a:r>
          </a:p>
          <a:p>
            <a:endParaRPr lang="en-US" b="0" i="0" dirty="0" smtClean="0">
              <a:effectLst/>
              <a:latin typeface="medium-content-serif-font"/>
            </a:endParaRPr>
          </a:p>
          <a:p>
            <a:pPr marL="285750" indent="-285750">
              <a:buFont typeface="Arial" panose="020B0604020202020204" pitchFamily="34" charset="0"/>
              <a:buChar char="•"/>
            </a:pPr>
            <a:r>
              <a:rPr lang="en-US" b="0" i="0" dirty="0" smtClean="0">
                <a:effectLst/>
                <a:latin typeface="medium-content-serif-font"/>
              </a:rPr>
              <a:t>So to find the image that matches the input image we just need to compare two histograms and return the image with the closest histogram.</a:t>
            </a:r>
          </a:p>
          <a:p>
            <a:pPr>
              <a:buFont typeface="Arial" panose="020B0604020202020204" pitchFamily="34" charset="0"/>
              <a:buChar char="•"/>
            </a:pPr>
            <a:endParaRPr lang="en-US" b="0" i="0" dirty="0" smtClean="0">
              <a:effectLst/>
              <a:latin typeface="medium-content-serif-font"/>
            </a:endParaRPr>
          </a:p>
          <a:p>
            <a:pPr marL="285750" indent="-285750">
              <a:buFont typeface="Arial" panose="020B0604020202020204" pitchFamily="34" charset="0"/>
              <a:buChar char="•"/>
            </a:pPr>
            <a:r>
              <a:rPr lang="en-US" b="0" i="0" dirty="0" smtClean="0">
                <a:effectLst/>
                <a:latin typeface="medium-content-serif-font"/>
              </a:rPr>
              <a:t>We can use various approaches to compare the histograms (calculate the distance between two histograms), for example: </a:t>
            </a:r>
            <a:r>
              <a:rPr lang="en-US" b="1" i="0" dirty="0" smtClean="0">
                <a:effectLst/>
                <a:latin typeface="medium-content-serif-font"/>
              </a:rPr>
              <a:t>Euclidean distance</a:t>
            </a:r>
            <a:r>
              <a:rPr lang="en-US" b="0" i="0" dirty="0" smtClean="0">
                <a:effectLst/>
                <a:latin typeface="medium-content-serif-font"/>
              </a:rPr>
              <a:t>, </a:t>
            </a:r>
            <a:r>
              <a:rPr lang="en-US" b="1" i="0" dirty="0" smtClean="0">
                <a:effectLst/>
                <a:latin typeface="medium-content-serif-font"/>
              </a:rPr>
              <a:t>chi-square</a:t>
            </a:r>
            <a:r>
              <a:rPr lang="en-US" b="0" i="0" dirty="0" smtClean="0">
                <a:effectLst/>
                <a:latin typeface="medium-content-serif-font"/>
              </a:rPr>
              <a:t>, </a:t>
            </a:r>
            <a:r>
              <a:rPr lang="en-US" b="1" i="0" dirty="0" smtClean="0">
                <a:effectLst/>
                <a:latin typeface="medium-content-serif-font"/>
              </a:rPr>
              <a:t>absolute value</a:t>
            </a:r>
            <a:r>
              <a:rPr lang="en-US" b="0" i="0" dirty="0" smtClean="0">
                <a:effectLst/>
                <a:latin typeface="medium-content-serif-font"/>
              </a:rPr>
              <a:t>, etc. In this example, we can use the Euclidean distance (which is quite known) based on the following formula:</a:t>
            </a:r>
            <a:endParaRPr lang="en-US" b="0" i="0" dirty="0">
              <a:effectLst/>
              <a:latin typeface="medium-content-serif-font"/>
            </a:endParaRPr>
          </a:p>
        </p:txBody>
      </p:sp>
      <p:pic>
        <p:nvPicPr>
          <p:cNvPr id="3" name="Picture 2"/>
          <p:cNvPicPr>
            <a:picLocks noChangeAspect="1"/>
          </p:cNvPicPr>
          <p:nvPr/>
        </p:nvPicPr>
        <p:blipFill rotWithShape="1">
          <a:blip r:embed="rId2"/>
          <a:srcRect l="35275" t="55446" r="34807" b="21697"/>
          <a:stretch/>
        </p:blipFill>
        <p:spPr>
          <a:xfrm>
            <a:off x="3892730" y="4859382"/>
            <a:ext cx="3892733" cy="1672047"/>
          </a:xfrm>
          <a:prstGeom prst="rect">
            <a:avLst/>
          </a:prstGeom>
        </p:spPr>
      </p:pic>
    </p:spTree>
    <p:extLst>
      <p:ext uri="{BB962C8B-B14F-4D97-AF65-F5344CB8AC3E}">
        <p14:creationId xmlns:p14="http://schemas.microsoft.com/office/powerpoint/2010/main" val="20506111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791094" y="2778159"/>
            <a:ext cx="7776756" cy="2785701"/>
          </a:xfrm>
        </p:spPr>
        <p:txBody>
          <a:bodyPr>
            <a:normAutofit/>
          </a:bodyPr>
          <a:lstStyle/>
          <a:p>
            <a:pPr algn="just"/>
            <a:r>
              <a:rPr lang="en-US" dirty="0" smtClean="0"/>
              <a:t>We have done this project in 3 stages</a:t>
            </a:r>
          </a:p>
          <a:p>
            <a:pPr algn="just"/>
            <a:endParaRPr lang="en-US" dirty="0" smtClean="0"/>
          </a:p>
          <a:p>
            <a:pPr algn="just"/>
            <a:r>
              <a:rPr lang="en-US" dirty="0" smtClean="0"/>
              <a:t>Stage1: Store data</a:t>
            </a:r>
          </a:p>
          <a:p>
            <a:pPr algn="just"/>
            <a:r>
              <a:rPr lang="en-US" dirty="0" smtClean="0"/>
              <a:t>Stage2: Train the classifier</a:t>
            </a:r>
          </a:p>
          <a:p>
            <a:pPr algn="just"/>
            <a:r>
              <a:rPr lang="en-US" dirty="0" smtClean="0"/>
              <a:t>Stage3: Compare stored data with input data for recognition</a:t>
            </a:r>
            <a:endParaRPr lang="en-US" dirty="0"/>
          </a:p>
        </p:txBody>
      </p:sp>
      <p:sp>
        <p:nvSpPr>
          <p:cNvPr id="4" name="Subtitle 1"/>
          <p:cNvSpPr txBox="1">
            <a:spLocks/>
          </p:cNvSpPr>
          <p:nvPr/>
        </p:nvSpPr>
        <p:spPr>
          <a:xfrm>
            <a:off x="4672146" y="671602"/>
            <a:ext cx="3452951" cy="6869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3200" dirty="0">
                <a:latin typeface="Arial Rounded MT Bold" panose="020F0704030504030204" pitchFamily="34" charset="0"/>
              </a:rPr>
              <a:t>M</a:t>
            </a:r>
            <a:r>
              <a:rPr lang="en-US" sz="3200" dirty="0" smtClean="0">
                <a:latin typeface="Arial Rounded MT Bold" panose="020F0704030504030204" pitchFamily="34" charset="0"/>
              </a:rPr>
              <a:t>ethodology</a:t>
            </a:r>
            <a:endParaRPr lang="en-US" sz="3200" dirty="0">
              <a:latin typeface="Arial Rounded MT Bold" panose="020F0704030504030204" pitchFamily="34" charset="0"/>
            </a:endParaRPr>
          </a:p>
        </p:txBody>
      </p:sp>
    </p:spTree>
    <p:extLst>
      <p:ext uri="{BB962C8B-B14F-4D97-AF65-F5344CB8AC3E}">
        <p14:creationId xmlns:p14="http://schemas.microsoft.com/office/powerpoint/2010/main" val="38825477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347536" y="988047"/>
            <a:ext cx="9144000" cy="1527998"/>
          </a:xfrm>
        </p:spPr>
        <p:txBody>
          <a:bodyPr>
            <a:normAutofit fontScale="92500" lnSpcReduction="10000"/>
          </a:bodyPr>
          <a:lstStyle/>
          <a:p>
            <a:pPr algn="just"/>
            <a:r>
              <a:rPr lang="en-US" b="1" u="sng" dirty="0" smtClean="0"/>
              <a:t>Stage 1: Store the data</a:t>
            </a:r>
          </a:p>
          <a:p>
            <a:pPr algn="just"/>
            <a:r>
              <a:rPr lang="en-US" dirty="0" smtClean="0"/>
              <a:t>Here we create an object of </a:t>
            </a:r>
            <a:r>
              <a:rPr lang="en-US" dirty="0" err="1" smtClean="0"/>
              <a:t>casecadeClassifier</a:t>
            </a:r>
            <a:r>
              <a:rPr lang="en-US" dirty="0" smtClean="0"/>
              <a:t> then load the respective XML file, which was predefined ,it was trained for face detecting.</a:t>
            </a:r>
          </a:p>
          <a:p>
            <a:r>
              <a:rPr lang="en-US" dirty="0" smtClean="0"/>
              <a:t> </a:t>
            </a:r>
            <a:endParaRPr lang="en-US" dirty="0"/>
          </a:p>
        </p:txBody>
      </p:sp>
      <p:pic>
        <p:nvPicPr>
          <p:cNvPr id="5" name="Picture 4"/>
          <p:cNvPicPr>
            <a:picLocks noChangeAspect="1"/>
          </p:cNvPicPr>
          <p:nvPr/>
        </p:nvPicPr>
        <p:blipFill rotWithShape="1">
          <a:blip r:embed="rId2"/>
          <a:srcRect l="2407" t="34266" r="35822" b="62444"/>
          <a:stretch/>
        </p:blipFill>
        <p:spPr>
          <a:xfrm>
            <a:off x="1347536" y="2277979"/>
            <a:ext cx="10844464" cy="397042"/>
          </a:xfrm>
          <a:prstGeom prst="rect">
            <a:avLst/>
          </a:prstGeom>
        </p:spPr>
      </p:pic>
      <p:sp>
        <p:nvSpPr>
          <p:cNvPr id="6" name="Subtitle 3"/>
          <p:cNvSpPr txBox="1">
            <a:spLocks/>
          </p:cNvSpPr>
          <p:nvPr/>
        </p:nvSpPr>
        <p:spPr>
          <a:xfrm>
            <a:off x="1347536" y="3096712"/>
            <a:ext cx="9144000" cy="128336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smtClean="0"/>
              <a:t>Then we have to enter an id </a:t>
            </a:r>
            <a:r>
              <a:rPr lang="en-US" dirty="0" err="1" smtClean="0"/>
              <a:t>number,after</a:t>
            </a:r>
            <a:r>
              <a:rPr lang="en-US" dirty="0" smtClean="0"/>
              <a:t> that A camera object is created using the cv2.VideoCapture() to capture images.</a:t>
            </a:r>
          </a:p>
          <a:p>
            <a:r>
              <a:rPr lang="en-US" dirty="0" smtClean="0"/>
              <a:t> </a:t>
            </a:r>
            <a:endParaRPr lang="en-US" dirty="0"/>
          </a:p>
        </p:txBody>
      </p:sp>
      <p:sp>
        <p:nvSpPr>
          <p:cNvPr id="7" name="Subtitle 3"/>
          <p:cNvSpPr txBox="1">
            <a:spLocks/>
          </p:cNvSpPr>
          <p:nvPr/>
        </p:nvSpPr>
        <p:spPr>
          <a:xfrm>
            <a:off x="1347536" y="4172411"/>
            <a:ext cx="9144000" cy="19235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smtClean="0"/>
              <a:t>By using the </a:t>
            </a:r>
            <a:r>
              <a:rPr lang="en-US" dirty="0" err="1" smtClean="0"/>
              <a:t>CascadeClassifier.detectMultiScale</a:t>
            </a:r>
            <a:r>
              <a:rPr lang="en-US" dirty="0" smtClean="0"/>
              <a:t>() object of various sizes are matched and location is returned. Using the location data, the face is cropped for further verification </a:t>
            </a:r>
          </a:p>
          <a:p>
            <a:r>
              <a:rPr lang="en-US" dirty="0" smtClean="0"/>
              <a:t> </a:t>
            </a:r>
            <a:endParaRPr lang="en-US" dirty="0"/>
          </a:p>
        </p:txBody>
      </p:sp>
      <p:pic>
        <p:nvPicPr>
          <p:cNvPr id="8" name="Picture 7"/>
          <p:cNvPicPr>
            <a:picLocks noChangeAspect="1"/>
          </p:cNvPicPr>
          <p:nvPr/>
        </p:nvPicPr>
        <p:blipFill rotWithShape="1">
          <a:blip r:embed="rId3"/>
          <a:srcRect l="4011" t="56633" r="56535" b="40516"/>
          <a:stretch/>
        </p:blipFill>
        <p:spPr>
          <a:xfrm>
            <a:off x="1219201" y="5736518"/>
            <a:ext cx="8848842" cy="359482"/>
          </a:xfrm>
          <a:prstGeom prst="rect">
            <a:avLst/>
          </a:prstGeom>
        </p:spPr>
      </p:pic>
    </p:spTree>
    <p:extLst>
      <p:ext uri="{BB962C8B-B14F-4D97-AF65-F5344CB8AC3E}">
        <p14:creationId xmlns:p14="http://schemas.microsoft.com/office/powerpoint/2010/main" val="29588858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174377" y="4839167"/>
            <a:ext cx="8857129" cy="566551"/>
          </a:xfrm>
        </p:spPr>
        <p:txBody>
          <a:bodyPr/>
          <a:lstStyle/>
          <a:p>
            <a:r>
              <a:rPr lang="en-US" dirty="0" smtClean="0"/>
              <a:t>Here we find a face and draw a blue rectangle over it</a:t>
            </a:r>
            <a:endParaRPr lang="en-US" dirty="0"/>
          </a:p>
        </p:txBody>
      </p:sp>
      <p:pic>
        <p:nvPicPr>
          <p:cNvPr id="3" name="Picture 2"/>
          <p:cNvPicPr>
            <a:picLocks noChangeAspect="1"/>
          </p:cNvPicPr>
          <p:nvPr/>
        </p:nvPicPr>
        <p:blipFill rotWithShape="1">
          <a:blip r:embed="rId2"/>
          <a:srcRect l="21972" t="439" r="26057"/>
          <a:stretch/>
        </p:blipFill>
        <p:spPr>
          <a:xfrm>
            <a:off x="3626332" y="322730"/>
            <a:ext cx="3850233" cy="4116110"/>
          </a:xfrm>
          <a:prstGeom prst="rect">
            <a:avLst/>
          </a:prstGeom>
        </p:spPr>
      </p:pic>
      <p:pic>
        <p:nvPicPr>
          <p:cNvPr id="5" name="Picture 4"/>
          <p:cNvPicPr>
            <a:picLocks noChangeAspect="1"/>
          </p:cNvPicPr>
          <p:nvPr/>
        </p:nvPicPr>
        <p:blipFill rotWithShape="1">
          <a:blip r:embed="rId3"/>
          <a:srcRect l="5421" t="50735" r="58406" b="45221"/>
          <a:stretch/>
        </p:blipFill>
        <p:spPr>
          <a:xfrm>
            <a:off x="1506070" y="5405718"/>
            <a:ext cx="6368825" cy="400327"/>
          </a:xfrm>
          <a:prstGeom prst="rect">
            <a:avLst/>
          </a:prstGeom>
        </p:spPr>
      </p:pic>
      <p:sp>
        <p:nvSpPr>
          <p:cNvPr id="7" name="Subtitle 3"/>
          <p:cNvSpPr txBox="1">
            <a:spLocks/>
          </p:cNvSpPr>
          <p:nvPr/>
        </p:nvSpPr>
        <p:spPr>
          <a:xfrm>
            <a:off x="7224954" y="5349499"/>
            <a:ext cx="3402705" cy="56655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smtClean="0"/>
              <a:t>   </a:t>
            </a:r>
            <a:r>
              <a:rPr lang="en-US" sz="1800" dirty="0" smtClean="0"/>
              <a:t>&lt;- (Method to draw a rectangle)</a:t>
            </a:r>
            <a:endParaRPr lang="en-US" sz="1800" dirty="0"/>
          </a:p>
        </p:txBody>
      </p:sp>
    </p:spTree>
    <p:extLst>
      <p:ext uri="{BB962C8B-B14F-4D97-AF65-F5344CB8AC3E}">
        <p14:creationId xmlns:p14="http://schemas.microsoft.com/office/powerpoint/2010/main" val="33038712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484811" y="388575"/>
            <a:ext cx="9144000" cy="1655762"/>
          </a:xfrm>
        </p:spPr>
        <p:txBody>
          <a:bodyPr/>
          <a:lstStyle/>
          <a:p>
            <a:pPr algn="l"/>
            <a:r>
              <a:rPr lang="en-US" dirty="0" smtClean="0"/>
              <a:t>Now we crop that image with the size of that rectangle</a:t>
            </a:r>
            <a:br>
              <a:rPr lang="en-US" dirty="0" smtClean="0"/>
            </a:br>
            <a:r>
              <a:rPr lang="en-US" dirty="0" smtClean="0"/>
              <a:t>and store it into dataset directory</a:t>
            </a:r>
            <a:endParaRPr lang="en-US" dirty="0"/>
          </a:p>
        </p:txBody>
      </p:sp>
      <p:pic>
        <p:nvPicPr>
          <p:cNvPr id="2" name="Picture 1"/>
          <p:cNvPicPr>
            <a:picLocks noChangeAspect="1"/>
          </p:cNvPicPr>
          <p:nvPr/>
        </p:nvPicPr>
        <p:blipFill rotWithShape="1">
          <a:blip r:embed="rId2"/>
          <a:srcRect l="7797" t="63051" r="37633" b="33640"/>
          <a:stretch/>
        </p:blipFill>
        <p:spPr>
          <a:xfrm>
            <a:off x="1484811" y="1546411"/>
            <a:ext cx="7247964" cy="376518"/>
          </a:xfrm>
          <a:prstGeom prst="rect">
            <a:avLst/>
          </a:prstGeom>
        </p:spPr>
      </p:pic>
      <p:sp>
        <p:nvSpPr>
          <p:cNvPr id="5" name="Subtitle 3"/>
          <p:cNvSpPr txBox="1">
            <a:spLocks/>
          </p:cNvSpPr>
          <p:nvPr/>
        </p:nvSpPr>
        <p:spPr>
          <a:xfrm>
            <a:off x="8732775" y="1546411"/>
            <a:ext cx="2114518" cy="88750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smtClean="0"/>
              <a:t>&lt;-(Method to save image into dataset directory)</a:t>
            </a:r>
            <a:endParaRPr lang="en-US" sz="1600" dirty="0"/>
          </a:p>
        </p:txBody>
      </p:sp>
      <p:pic>
        <p:nvPicPr>
          <p:cNvPr id="3" name="Picture 2"/>
          <p:cNvPicPr>
            <a:picLocks noChangeAspect="1"/>
          </p:cNvPicPr>
          <p:nvPr/>
        </p:nvPicPr>
        <p:blipFill rotWithShape="1">
          <a:blip r:embed="rId3"/>
          <a:srcRect l="10589" t="551" r="632" b="5330"/>
          <a:stretch/>
        </p:blipFill>
        <p:spPr>
          <a:xfrm>
            <a:off x="1484811" y="2433918"/>
            <a:ext cx="6878435" cy="3899647"/>
          </a:xfrm>
          <a:prstGeom prst="rect">
            <a:avLst/>
          </a:prstGeom>
        </p:spPr>
      </p:pic>
      <p:sp>
        <p:nvSpPr>
          <p:cNvPr id="6" name="Subtitle 3"/>
          <p:cNvSpPr txBox="1">
            <a:spLocks/>
          </p:cNvSpPr>
          <p:nvPr/>
        </p:nvSpPr>
        <p:spPr>
          <a:xfrm>
            <a:off x="8732775" y="3715869"/>
            <a:ext cx="2132449" cy="104439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smtClean="0"/>
              <a:t>This is our dataset directory 101 images will be stored here for single ID</a:t>
            </a:r>
            <a:endParaRPr lang="en-US" sz="1600" dirty="0"/>
          </a:p>
        </p:txBody>
      </p:sp>
    </p:spTree>
    <p:extLst>
      <p:ext uri="{BB962C8B-B14F-4D97-AF65-F5344CB8AC3E}">
        <p14:creationId xmlns:p14="http://schemas.microsoft.com/office/powerpoint/2010/main" val="4104973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23109" y="600893"/>
            <a:ext cx="9200606" cy="3801290"/>
          </a:xfrm>
        </p:spPr>
        <p:txBody>
          <a:bodyPr>
            <a:normAutofit/>
          </a:bodyPr>
          <a:lstStyle/>
          <a:p>
            <a:pPr algn="just"/>
            <a:r>
              <a:rPr lang="en-US" b="1" u="sng" dirty="0" smtClean="0"/>
              <a:t>Stage 2: Training </a:t>
            </a:r>
            <a:r>
              <a:rPr lang="en-US" b="1" u="sng" dirty="0"/>
              <a:t>the </a:t>
            </a:r>
            <a:r>
              <a:rPr lang="en-US" b="1" u="sng" dirty="0" smtClean="0"/>
              <a:t>Classifier</a:t>
            </a:r>
            <a:endParaRPr lang="en-US" sz="2000" dirty="0" smtClean="0"/>
          </a:p>
          <a:p>
            <a:pPr algn="l"/>
            <a:r>
              <a:rPr lang="en-US" dirty="0" err="1" smtClean="0"/>
              <a:t>OpenCV</a:t>
            </a:r>
            <a:r>
              <a:rPr lang="en-US" dirty="0" smtClean="0"/>
              <a:t> </a:t>
            </a:r>
            <a:r>
              <a:rPr lang="en-US" dirty="0"/>
              <a:t>enables the creation of XML files to store features extracted from datasets using the </a:t>
            </a:r>
            <a:r>
              <a:rPr lang="en-US" dirty="0" err="1"/>
              <a:t>FaceRe-cognizer</a:t>
            </a:r>
            <a:r>
              <a:rPr lang="en-US" dirty="0"/>
              <a:t> class. The stored images are imported, converted to grayscale and saved with IDs in two lists with same indexes. </a:t>
            </a:r>
            <a:r>
              <a:rPr lang="en-US" dirty="0" err="1"/>
              <a:t>FaceRecognizer</a:t>
            </a:r>
            <a:r>
              <a:rPr lang="en-US" dirty="0"/>
              <a:t> objects are created using face </a:t>
            </a:r>
            <a:r>
              <a:rPr lang="en-US" dirty="0" err="1"/>
              <a:t>recogniser</a:t>
            </a:r>
            <a:r>
              <a:rPr lang="en-US" dirty="0"/>
              <a:t> class. Each </a:t>
            </a:r>
            <a:r>
              <a:rPr lang="en-US" dirty="0" err="1"/>
              <a:t>recogniser</a:t>
            </a:r>
            <a:r>
              <a:rPr lang="en-US" dirty="0"/>
              <a:t> can take in parameters that are described below:</a:t>
            </a:r>
          </a:p>
          <a:p>
            <a:pPr algn="just"/>
            <a:endParaRPr lang="en-US" b="1" u="sng" dirty="0" smtClean="0"/>
          </a:p>
          <a:p>
            <a:pPr algn="just"/>
            <a:r>
              <a:rPr lang="en-US" dirty="0"/>
              <a:t>By using </a:t>
            </a:r>
            <a:r>
              <a:rPr lang="en-US" dirty="0" err="1"/>
              <a:t>FaceRecognizer.train</a:t>
            </a:r>
            <a:r>
              <a:rPr lang="en-US" dirty="0"/>
              <a:t>(</a:t>
            </a:r>
            <a:r>
              <a:rPr lang="en-US" dirty="0" err="1"/>
              <a:t>NumpyImage</a:t>
            </a:r>
            <a:r>
              <a:rPr lang="en-US" dirty="0"/>
              <a:t>, ID</a:t>
            </a:r>
            <a:r>
              <a:rPr lang="en-US" dirty="0" smtClean="0"/>
              <a:t>) method </a:t>
            </a:r>
            <a:r>
              <a:rPr lang="en-US" dirty="0"/>
              <a:t>the object will be </a:t>
            </a:r>
            <a:r>
              <a:rPr lang="en-US" dirty="0" err="1" smtClean="0"/>
              <a:t>trained.Next</a:t>
            </a:r>
            <a:r>
              <a:rPr lang="en-US" dirty="0"/>
              <a:t>, the configuration model is saved as a XML file using </a:t>
            </a:r>
            <a:r>
              <a:rPr lang="en-US" dirty="0" err="1"/>
              <a:t>FaceRecognizer.save</a:t>
            </a:r>
            <a:r>
              <a:rPr lang="en-US" dirty="0"/>
              <a:t>(</a:t>
            </a:r>
            <a:r>
              <a:rPr lang="en-US" dirty="0" err="1"/>
              <a:t>FileName</a:t>
            </a:r>
            <a:r>
              <a:rPr lang="en-US" dirty="0"/>
              <a:t>).</a:t>
            </a:r>
            <a:endParaRPr lang="en-US" b="1" u="sng" dirty="0"/>
          </a:p>
          <a:p>
            <a:pPr algn="just"/>
            <a:endParaRPr lang="en-US" b="1" u="sng" dirty="0" smtClean="0"/>
          </a:p>
          <a:p>
            <a:pPr algn="just"/>
            <a:endParaRPr lang="en-US" b="1" u="sng" dirty="0"/>
          </a:p>
        </p:txBody>
      </p:sp>
      <p:pic>
        <p:nvPicPr>
          <p:cNvPr id="2" name="Picture 1"/>
          <p:cNvPicPr>
            <a:picLocks noChangeAspect="1"/>
          </p:cNvPicPr>
          <p:nvPr/>
        </p:nvPicPr>
        <p:blipFill rotWithShape="1">
          <a:blip r:embed="rId2"/>
          <a:srcRect l="2941" t="85478" r="66260" b="9007"/>
          <a:stretch/>
        </p:blipFill>
        <p:spPr>
          <a:xfrm>
            <a:off x="1089212" y="5244353"/>
            <a:ext cx="6545128" cy="658906"/>
          </a:xfrm>
          <a:prstGeom prst="rect">
            <a:avLst/>
          </a:prstGeom>
        </p:spPr>
      </p:pic>
      <p:sp>
        <p:nvSpPr>
          <p:cNvPr id="5" name="Subtitle 3"/>
          <p:cNvSpPr txBox="1">
            <a:spLocks/>
          </p:cNvSpPr>
          <p:nvPr/>
        </p:nvSpPr>
        <p:spPr>
          <a:xfrm>
            <a:off x="7852826" y="5284952"/>
            <a:ext cx="2541750" cy="7124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smtClean="0"/>
              <a:t>&lt;-(Methods for train and save the data)</a:t>
            </a:r>
            <a:endParaRPr lang="en-US" sz="1800" dirty="0"/>
          </a:p>
        </p:txBody>
      </p:sp>
    </p:spTree>
    <p:extLst>
      <p:ext uri="{BB962C8B-B14F-4D97-AF65-F5344CB8AC3E}">
        <p14:creationId xmlns:p14="http://schemas.microsoft.com/office/powerpoint/2010/main" val="32167262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37131" y="422440"/>
            <a:ext cx="7733211" cy="2172585"/>
          </a:xfrm>
        </p:spPr>
        <p:txBody>
          <a:bodyPr>
            <a:normAutofit/>
          </a:bodyPr>
          <a:lstStyle/>
          <a:p>
            <a:pPr algn="l"/>
            <a:r>
              <a:rPr lang="en-US" b="1" u="sng" dirty="0" smtClean="0">
                <a:latin typeface="Calibri (Body)"/>
                <a:cs typeface="Arial" panose="020B0604020202020204" pitchFamily="34" charset="0"/>
              </a:rPr>
              <a:t>Stage 3: recognizing the face</a:t>
            </a:r>
          </a:p>
          <a:p>
            <a:pPr algn="l"/>
            <a:r>
              <a:rPr lang="en-US" dirty="0" smtClean="0">
                <a:latin typeface="Arial" panose="020B0604020202020204" pitchFamily="34" charset="0"/>
                <a:cs typeface="Arial" panose="020B0604020202020204" pitchFamily="34" charset="0"/>
              </a:rPr>
              <a:t>To </a:t>
            </a:r>
            <a:r>
              <a:rPr lang="en-US" dirty="0">
                <a:latin typeface="Arial" panose="020B0604020202020204" pitchFamily="34" charset="0"/>
                <a:cs typeface="Arial" panose="020B0604020202020204" pitchFamily="34" charset="0"/>
              </a:rPr>
              <a:t>find the image that matches the input image we just need to compare two histograms and return the image with the closest histogram.</a:t>
            </a:r>
          </a:p>
          <a:p>
            <a:endParaRPr lang="en-US" sz="2800" b="1" dirty="0">
              <a:latin typeface="Arial Rounded MT Bold" panose="020F0704030504030204" pitchFamily="34" charset="0"/>
            </a:endParaRPr>
          </a:p>
        </p:txBody>
      </p:sp>
      <p:pic>
        <p:nvPicPr>
          <p:cNvPr id="4" name="Picture 3"/>
          <p:cNvPicPr>
            <a:picLocks noChangeAspect="1"/>
          </p:cNvPicPr>
          <p:nvPr/>
        </p:nvPicPr>
        <p:blipFill rotWithShape="1">
          <a:blip r:embed="rId2"/>
          <a:srcRect l="6766" t="58088" r="59541" b="38970"/>
          <a:stretch/>
        </p:blipFill>
        <p:spPr>
          <a:xfrm>
            <a:off x="1237131" y="2371114"/>
            <a:ext cx="5580528" cy="336177"/>
          </a:xfrm>
          <a:prstGeom prst="rect">
            <a:avLst/>
          </a:prstGeom>
        </p:spPr>
      </p:pic>
      <p:sp>
        <p:nvSpPr>
          <p:cNvPr id="5" name="Subtitle 2"/>
          <p:cNvSpPr txBox="1">
            <a:spLocks/>
          </p:cNvSpPr>
          <p:nvPr/>
        </p:nvSpPr>
        <p:spPr>
          <a:xfrm>
            <a:off x="6817659" y="2125114"/>
            <a:ext cx="2909815" cy="10306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smtClean="0">
                <a:latin typeface="Calibri (Body)"/>
                <a:cs typeface="Arial" panose="020B0604020202020204" pitchFamily="34" charset="0"/>
              </a:rPr>
              <a:t>( This method predict the    similarities between input data and stored data )</a:t>
            </a:r>
            <a:endParaRPr lang="en-US" sz="1800" dirty="0" smtClean="0">
              <a:latin typeface="Arial" panose="020B0604020202020204" pitchFamily="34" charset="0"/>
              <a:cs typeface="Arial" panose="020B0604020202020204" pitchFamily="34" charset="0"/>
            </a:endParaRPr>
          </a:p>
          <a:p>
            <a:endParaRPr lang="en-US" sz="2800" b="1" dirty="0">
              <a:latin typeface="Arial Rounded MT Bold" panose="020F0704030504030204" pitchFamily="34" charset="0"/>
            </a:endParaRPr>
          </a:p>
        </p:txBody>
      </p:sp>
      <p:sp>
        <p:nvSpPr>
          <p:cNvPr id="6" name="Subtitle 2"/>
          <p:cNvSpPr txBox="1">
            <a:spLocks/>
          </p:cNvSpPr>
          <p:nvPr/>
        </p:nvSpPr>
        <p:spPr>
          <a:xfrm>
            <a:off x="1384663" y="3552270"/>
            <a:ext cx="2909815" cy="10306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u="sng" dirty="0" smtClean="0">
                <a:latin typeface="Calibri (Body)"/>
                <a:cs typeface="Arial" panose="020B0604020202020204" pitchFamily="34" charset="0"/>
              </a:rPr>
              <a:t>Result:</a:t>
            </a:r>
            <a:endParaRPr lang="en-US" b="1" u="sng" dirty="0" smtClean="0">
              <a:latin typeface="Arial" panose="020B0604020202020204" pitchFamily="34" charset="0"/>
              <a:cs typeface="Arial" panose="020B0604020202020204" pitchFamily="34" charset="0"/>
            </a:endParaRPr>
          </a:p>
          <a:p>
            <a:endParaRPr lang="en-US" sz="2800" b="1" dirty="0">
              <a:latin typeface="Arial Rounded MT Bold" panose="020F0704030504030204" pitchFamily="34" charset="0"/>
            </a:endParaRPr>
          </a:p>
        </p:txBody>
      </p:sp>
      <p:pic>
        <p:nvPicPr>
          <p:cNvPr id="7" name="Picture 6"/>
          <p:cNvPicPr>
            <a:picLocks noChangeAspect="1"/>
          </p:cNvPicPr>
          <p:nvPr/>
        </p:nvPicPr>
        <p:blipFill rotWithShape="1">
          <a:blip r:embed="rId3"/>
          <a:srcRect l="28159" r="14688" b="6105"/>
          <a:stretch/>
        </p:blipFill>
        <p:spPr>
          <a:xfrm>
            <a:off x="2700882" y="3562894"/>
            <a:ext cx="3455360" cy="2769172"/>
          </a:xfrm>
          <a:prstGeom prst="rect">
            <a:avLst/>
          </a:prstGeom>
        </p:spPr>
      </p:pic>
      <p:sp>
        <p:nvSpPr>
          <p:cNvPr id="8" name="Subtitle 2"/>
          <p:cNvSpPr txBox="1">
            <a:spLocks/>
          </p:cNvSpPr>
          <p:nvPr/>
        </p:nvSpPr>
        <p:spPr>
          <a:xfrm>
            <a:off x="3259874" y="6342690"/>
            <a:ext cx="2909815" cy="10306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smtClean="0">
                <a:latin typeface="Calibri (Body)"/>
                <a:cs typeface="Arial" panose="020B0604020202020204" pitchFamily="34" charset="0"/>
              </a:rPr>
              <a:t>Match with dataset</a:t>
            </a:r>
            <a:endParaRPr lang="en-US" sz="1800" dirty="0" smtClean="0">
              <a:latin typeface="Arial" panose="020B0604020202020204" pitchFamily="34" charset="0"/>
              <a:cs typeface="Arial" panose="020B0604020202020204" pitchFamily="34" charset="0"/>
            </a:endParaRPr>
          </a:p>
          <a:p>
            <a:endParaRPr lang="en-US" sz="1800" dirty="0">
              <a:latin typeface="Arial Rounded MT Bold" panose="020F0704030504030204" pitchFamily="34" charset="0"/>
            </a:endParaRPr>
          </a:p>
        </p:txBody>
      </p:sp>
      <p:pic>
        <p:nvPicPr>
          <p:cNvPr id="9" name="Picture 8"/>
          <p:cNvPicPr>
            <a:picLocks noChangeAspect="1"/>
          </p:cNvPicPr>
          <p:nvPr/>
        </p:nvPicPr>
        <p:blipFill rotWithShape="1">
          <a:blip r:embed="rId4"/>
          <a:srcRect l="52757" t="8692" r="18823" b="13993"/>
          <a:stretch/>
        </p:blipFill>
        <p:spPr>
          <a:xfrm>
            <a:off x="7166898" y="3411386"/>
            <a:ext cx="2958738" cy="2958198"/>
          </a:xfrm>
          <a:prstGeom prst="rect">
            <a:avLst/>
          </a:prstGeom>
        </p:spPr>
      </p:pic>
      <p:sp>
        <p:nvSpPr>
          <p:cNvPr id="10" name="Subtitle 2"/>
          <p:cNvSpPr txBox="1">
            <a:spLocks/>
          </p:cNvSpPr>
          <p:nvPr/>
        </p:nvSpPr>
        <p:spPr>
          <a:xfrm>
            <a:off x="7215821" y="6369584"/>
            <a:ext cx="2909815" cy="10306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smtClean="0">
                <a:latin typeface="Calibri (Body)"/>
                <a:cs typeface="Arial" panose="020B0604020202020204" pitchFamily="34" charset="0"/>
              </a:rPr>
              <a:t>Did not match with dataset</a:t>
            </a:r>
            <a:endParaRPr lang="en-US" sz="1800" dirty="0" smtClean="0">
              <a:latin typeface="Arial" panose="020B0604020202020204" pitchFamily="34" charset="0"/>
              <a:cs typeface="Arial" panose="020B0604020202020204" pitchFamily="34" charset="0"/>
            </a:endParaRPr>
          </a:p>
          <a:p>
            <a:endParaRPr lang="en-US" sz="1800" dirty="0">
              <a:latin typeface="Arial Rounded MT Bold" panose="020F0704030504030204" pitchFamily="34" charset="0"/>
            </a:endParaRPr>
          </a:p>
        </p:txBody>
      </p:sp>
    </p:spTree>
    <p:extLst>
      <p:ext uri="{BB962C8B-B14F-4D97-AF65-F5344CB8AC3E}">
        <p14:creationId xmlns:p14="http://schemas.microsoft.com/office/powerpoint/2010/main" val="42670080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07623" y="3261564"/>
            <a:ext cx="7550331" cy="1558631"/>
          </a:xfrm>
        </p:spPr>
        <p:txBody>
          <a:bodyPr>
            <a:normAutofit/>
          </a:bodyPr>
          <a:lstStyle/>
          <a:p>
            <a:r>
              <a:rPr lang="en-US" sz="3200" b="1" dirty="0" smtClean="0">
                <a:latin typeface="Arial Rounded MT Bold" panose="020F0704030504030204" pitchFamily="34" charset="0"/>
              </a:rPr>
              <a:t>Thank you</a:t>
            </a:r>
            <a:endParaRPr lang="en-US" sz="3200" b="1" dirty="0">
              <a:latin typeface="Arial Rounded MT Bold" panose="020F0704030504030204" pitchFamily="34" charset="0"/>
            </a:endParaRPr>
          </a:p>
        </p:txBody>
      </p:sp>
    </p:spTree>
    <p:extLst>
      <p:ext uri="{BB962C8B-B14F-4D97-AF65-F5344CB8AC3E}">
        <p14:creationId xmlns:p14="http://schemas.microsoft.com/office/powerpoint/2010/main" val="1386416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96049" y="1201784"/>
            <a:ext cx="7132320" cy="5995851"/>
          </a:xfrm>
        </p:spPr>
        <p:txBody>
          <a:bodyPr/>
          <a:lstStyle/>
          <a:p>
            <a:pPr algn="l"/>
            <a:r>
              <a:rPr lang="en-US" sz="2800" b="1" u="sng" dirty="0" smtClean="0">
                <a:latin typeface="Arial Rounded MT Bold" panose="020F0704030504030204" pitchFamily="34" charset="0"/>
              </a:rPr>
              <a:t>Overview:</a:t>
            </a:r>
          </a:p>
          <a:p>
            <a:pPr algn="l"/>
            <a:endParaRPr lang="en-US" sz="2800" b="1" u="sng" dirty="0" smtClean="0">
              <a:latin typeface="Arial Rounded MT Bold" panose="020F0704030504030204" pitchFamily="34" charset="0"/>
            </a:endParaRPr>
          </a:p>
          <a:p>
            <a:pPr marL="400050" indent="-400050" algn="l">
              <a:buFont typeface="+mj-lt"/>
              <a:buAutoNum type="romanUcPeriod"/>
            </a:pPr>
            <a:r>
              <a:rPr lang="en-US" dirty="0" smtClean="0"/>
              <a:t>History of face detection</a:t>
            </a:r>
          </a:p>
          <a:p>
            <a:pPr marL="400050" indent="-400050" algn="l">
              <a:buFont typeface="+mj-lt"/>
              <a:buAutoNum type="romanUcPeriod"/>
            </a:pPr>
            <a:r>
              <a:rPr lang="en-US" dirty="0" smtClean="0"/>
              <a:t>Difference between face detection and face recognition</a:t>
            </a:r>
          </a:p>
          <a:p>
            <a:pPr marL="400050" indent="-400050" algn="l">
              <a:buFont typeface="+mj-lt"/>
              <a:buAutoNum type="romanUcPeriod"/>
            </a:pPr>
            <a:r>
              <a:rPr lang="en-US" dirty="0" smtClean="0"/>
              <a:t>Discuss the algorithm and concrete computation for face detection</a:t>
            </a:r>
          </a:p>
          <a:p>
            <a:pPr marL="400050" indent="-400050" algn="l">
              <a:buFont typeface="+mj-lt"/>
              <a:buAutoNum type="romanUcPeriod"/>
            </a:pPr>
            <a:r>
              <a:rPr lang="en-US" dirty="0"/>
              <a:t>Discuss the algorithm and concrete computation for face </a:t>
            </a:r>
            <a:r>
              <a:rPr lang="en-US" dirty="0" smtClean="0"/>
              <a:t>recognition</a:t>
            </a:r>
          </a:p>
          <a:p>
            <a:pPr marL="400050" indent="-400050" algn="l">
              <a:buFont typeface="+mj-lt"/>
              <a:buAutoNum type="romanUcPeriod"/>
            </a:pPr>
            <a:r>
              <a:rPr lang="en-US" dirty="0" smtClean="0"/>
              <a:t>Explain the methodology</a:t>
            </a:r>
            <a:endParaRPr lang="en-US" dirty="0"/>
          </a:p>
          <a:p>
            <a:pPr marL="342900" indent="-342900" algn="l">
              <a:buFont typeface="+mj-lt"/>
              <a:buAutoNum type="romanUcPeriod"/>
            </a:pPr>
            <a:endParaRPr lang="en-US" dirty="0" smtClean="0"/>
          </a:p>
          <a:p>
            <a:pPr marL="342900" indent="-342900" algn="l">
              <a:buFont typeface="+mj-lt"/>
              <a:buAutoNum type="romanUcPeriod"/>
            </a:pPr>
            <a:endParaRPr lang="en-US" dirty="0" smtClean="0"/>
          </a:p>
          <a:p>
            <a:pPr marL="342900" indent="-342900" algn="l">
              <a:buFont typeface="+mj-lt"/>
              <a:buAutoNum type="romanUcPeriod"/>
            </a:pPr>
            <a:endParaRPr lang="en-US" dirty="0"/>
          </a:p>
        </p:txBody>
      </p:sp>
    </p:spTree>
    <p:extLst>
      <p:ext uri="{BB962C8B-B14F-4D97-AF65-F5344CB8AC3E}">
        <p14:creationId xmlns:p14="http://schemas.microsoft.com/office/powerpoint/2010/main" val="9692920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07623" y="1119252"/>
            <a:ext cx="7589520" cy="6483330"/>
          </a:xfrm>
        </p:spPr>
        <p:txBody>
          <a:bodyPr>
            <a:normAutofit/>
          </a:bodyPr>
          <a:lstStyle/>
          <a:p>
            <a:pPr algn="ctr"/>
            <a:r>
              <a:rPr lang="en-US" sz="2800" b="1" u="sng" dirty="0">
                <a:latin typeface="Arial Rounded MT Bold" panose="020F0704030504030204" pitchFamily="34" charset="0"/>
              </a:rPr>
              <a:t>History of face </a:t>
            </a:r>
            <a:r>
              <a:rPr lang="en-US" sz="2800" b="1" u="sng" dirty="0" smtClean="0">
                <a:latin typeface="Arial Rounded MT Bold" panose="020F0704030504030204" pitchFamily="34" charset="0"/>
              </a:rPr>
              <a:t>detection</a:t>
            </a:r>
          </a:p>
          <a:p>
            <a:pPr algn="ctr"/>
            <a:endParaRPr lang="en-US" sz="2800" b="1" u="sng" dirty="0">
              <a:latin typeface="Arial Rounded MT Bold" panose="020F0704030504030204" pitchFamily="34" charset="0"/>
            </a:endParaRPr>
          </a:p>
          <a:p>
            <a:pPr marL="342900" indent="-342900" algn="l">
              <a:buFont typeface="Arial" panose="020B0604020202020204" pitchFamily="34" charset="0"/>
              <a:buChar char="•"/>
            </a:pPr>
            <a:r>
              <a:rPr lang="en-US" sz="2100" dirty="0"/>
              <a:t>Face recognition began as early as 1977 </a:t>
            </a:r>
            <a:endParaRPr lang="en-US" sz="2100" dirty="0" smtClean="0"/>
          </a:p>
          <a:p>
            <a:pPr marL="342900" indent="-342900" algn="l">
              <a:buFont typeface="Arial" panose="020B0604020202020204" pitchFamily="34" charset="0"/>
              <a:buChar char="•"/>
            </a:pPr>
            <a:r>
              <a:rPr lang="en-US" sz="2100" dirty="0"/>
              <a:t>In </a:t>
            </a:r>
            <a:r>
              <a:rPr lang="en-US" sz="2100" dirty="0" smtClean="0"/>
              <a:t>1983</a:t>
            </a:r>
            <a:r>
              <a:rPr lang="en-US" sz="2100" dirty="0"/>
              <a:t> principal component analysis(PCA) </a:t>
            </a:r>
            <a:r>
              <a:rPr lang="en-US" sz="2100" dirty="0" smtClean="0"/>
              <a:t>was introduced for </a:t>
            </a:r>
            <a:r>
              <a:rPr lang="en-US" sz="2100" dirty="0"/>
              <a:t>feature extraction</a:t>
            </a:r>
            <a:r>
              <a:rPr lang="en-US" sz="2100" dirty="0" smtClean="0"/>
              <a:t>.</a:t>
            </a:r>
          </a:p>
          <a:p>
            <a:pPr marL="342900" indent="-342900" algn="l">
              <a:buFont typeface="Arial" panose="020B0604020202020204" pitchFamily="34" charset="0"/>
              <a:buChar char="•"/>
            </a:pPr>
            <a:r>
              <a:rPr lang="en-US" sz="2100" dirty="0"/>
              <a:t>Eigenface was developed in </a:t>
            </a:r>
            <a:r>
              <a:rPr lang="en-US" sz="2100" dirty="0" smtClean="0"/>
              <a:t>1991</a:t>
            </a:r>
          </a:p>
          <a:p>
            <a:pPr marL="342900" indent="-342900" algn="l">
              <a:buFont typeface="Arial" panose="020B0604020202020204" pitchFamily="34" charset="0"/>
              <a:buChar char="•"/>
            </a:pPr>
            <a:r>
              <a:rPr lang="en-US" sz="2100" dirty="0" smtClean="0"/>
              <a:t>Local </a:t>
            </a:r>
            <a:r>
              <a:rPr lang="en-US" sz="2100" dirty="0"/>
              <a:t>binary pattern analysis for texture recognition was introduced </a:t>
            </a:r>
            <a:r>
              <a:rPr lang="en-US" sz="2100" dirty="0" smtClean="0"/>
              <a:t>in </a:t>
            </a:r>
            <a:r>
              <a:rPr lang="en-US" sz="2100" dirty="0"/>
              <a:t>1994 </a:t>
            </a:r>
            <a:r>
              <a:rPr lang="en-US" sz="2100" dirty="0" smtClean="0"/>
              <a:t>, later it </a:t>
            </a:r>
            <a:r>
              <a:rPr lang="en-US" sz="2100" dirty="0"/>
              <a:t>incorporating </a:t>
            </a:r>
            <a:r>
              <a:rPr lang="en-US" sz="2100" dirty="0" smtClean="0"/>
              <a:t> with Histograms(LBPH)</a:t>
            </a:r>
          </a:p>
          <a:p>
            <a:pPr marL="342900" indent="-342900" algn="l">
              <a:buFont typeface="Arial" panose="020B0604020202020204" pitchFamily="34" charset="0"/>
              <a:buChar char="•"/>
            </a:pPr>
            <a:r>
              <a:rPr lang="en-US" sz="2100" dirty="0"/>
              <a:t>Viola and Jones introduced a face detection technique using HAAR cascades and ADABoost</a:t>
            </a:r>
            <a:endParaRPr lang="en-US" sz="2100" dirty="0" smtClean="0"/>
          </a:p>
          <a:p>
            <a:pPr marL="342900" indent="-342900" algn="l">
              <a:buFont typeface="Arial" panose="020B0604020202020204" pitchFamily="34" charset="0"/>
              <a:buChar char="•"/>
            </a:pPr>
            <a:endParaRPr lang="en-US" sz="2100" dirty="0" smtClean="0"/>
          </a:p>
          <a:p>
            <a:pPr algn="l"/>
            <a:endParaRPr lang="en-US" sz="2800" dirty="0">
              <a:latin typeface="Arial Rounded MT Bold" panose="020F0704030504030204" pitchFamily="34" charset="0"/>
            </a:endParaRPr>
          </a:p>
        </p:txBody>
      </p:sp>
    </p:spTree>
    <p:extLst>
      <p:ext uri="{BB962C8B-B14F-4D97-AF65-F5344CB8AC3E}">
        <p14:creationId xmlns:p14="http://schemas.microsoft.com/office/powerpoint/2010/main" val="4178839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97983" y="679269"/>
            <a:ext cx="7654834" cy="5786845"/>
          </a:xfrm>
        </p:spPr>
        <p:txBody>
          <a:bodyPr>
            <a:normAutofit/>
          </a:bodyPr>
          <a:lstStyle/>
          <a:p>
            <a:pPr lvl="1"/>
            <a:r>
              <a:rPr lang="en-US" sz="2400" b="1" u="sng" dirty="0">
                <a:latin typeface="Arial Rounded MT Bold" panose="020F0704030504030204" pitchFamily="34" charset="0"/>
              </a:rPr>
              <a:t>Difference between face detection and face </a:t>
            </a:r>
            <a:r>
              <a:rPr lang="en-US" sz="2400" b="1" u="sng" dirty="0" smtClean="0">
                <a:latin typeface="Arial Rounded MT Bold" panose="020F0704030504030204" pitchFamily="34" charset="0"/>
              </a:rPr>
              <a:t>recognition</a:t>
            </a:r>
          </a:p>
          <a:p>
            <a:pPr algn="ctr"/>
            <a:endParaRPr lang="en-US" sz="2400" b="1" u="sng" dirty="0">
              <a:latin typeface="Arial Rounded MT Bold" panose="020F0704030504030204" pitchFamily="34" charset="0"/>
            </a:endParaRPr>
          </a:p>
          <a:p>
            <a:pPr algn="just"/>
            <a:r>
              <a:rPr lang="en-US" dirty="0" smtClean="0"/>
              <a:t>Face detection</a:t>
            </a:r>
            <a:r>
              <a:rPr lang="en-US" dirty="0"/>
              <a:t> refers to computer technology that is able to identify the presence of people’s faces within digital </a:t>
            </a:r>
            <a:r>
              <a:rPr lang="en-US" dirty="0" smtClean="0"/>
              <a:t>images.</a:t>
            </a:r>
            <a:r>
              <a:rPr lang="en-US" dirty="0"/>
              <a:t> Face detection is a broader term than face recognition. </a:t>
            </a:r>
            <a:endParaRPr lang="en-US" dirty="0" smtClean="0"/>
          </a:p>
          <a:p>
            <a:pPr algn="just"/>
            <a:endParaRPr lang="en-US" dirty="0" smtClean="0"/>
          </a:p>
          <a:p>
            <a:pPr algn="just"/>
            <a:endParaRPr lang="en-US" dirty="0" smtClean="0"/>
          </a:p>
          <a:p>
            <a:pPr algn="just"/>
            <a:r>
              <a:rPr lang="en-US" dirty="0" smtClean="0"/>
              <a:t>Face recognition</a:t>
            </a:r>
            <a:r>
              <a:rPr lang="en-US" dirty="0"/>
              <a:t> describes a biometric technology that goes way beyond recognizing when a human face is present. It actually attempts to establish whose face it is.</a:t>
            </a:r>
            <a:endParaRPr lang="en-US" sz="2400" b="1" u="sng" dirty="0"/>
          </a:p>
          <a:p>
            <a:endParaRPr lang="en-US" sz="2400" dirty="0">
              <a:latin typeface="Arial Rounded MT Bold" panose="020F0704030504030204" pitchFamily="34" charset="0"/>
            </a:endParaRPr>
          </a:p>
        </p:txBody>
      </p:sp>
    </p:spTree>
    <p:extLst>
      <p:ext uri="{BB962C8B-B14F-4D97-AF65-F5344CB8AC3E}">
        <p14:creationId xmlns:p14="http://schemas.microsoft.com/office/powerpoint/2010/main" val="37193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780209" y="3161212"/>
            <a:ext cx="7001691" cy="2139047"/>
          </a:xfrm>
          <a:prstGeom prst="rect">
            <a:avLst/>
          </a:prstGeom>
        </p:spPr>
        <p:txBody>
          <a:bodyPr wrap="square">
            <a:spAutoFit/>
          </a:bodyPr>
          <a:lstStyle/>
          <a:p>
            <a:r>
              <a:rPr lang="en-US" sz="2500" b="1" u="sng" dirty="0" smtClean="0">
                <a:latin typeface="medium-content-serif-font"/>
              </a:rPr>
              <a:t>The algorithm has four stages:</a:t>
            </a:r>
          </a:p>
          <a:p>
            <a:pPr marL="457200" indent="-457200">
              <a:buFont typeface="Arial" panose="020B0604020202020204" pitchFamily="34" charset="0"/>
              <a:buChar char="•"/>
            </a:pPr>
            <a:endParaRPr lang="en-US" sz="2800" b="1" dirty="0" smtClean="0">
              <a:latin typeface="Arial Rounded MT Bold" panose="020F0704030504030204" pitchFamily="34" charset="0"/>
            </a:endParaRPr>
          </a:p>
          <a:p>
            <a:pPr marL="342900" indent="-342900">
              <a:buFont typeface="Arial" panose="020B0604020202020204" pitchFamily="34" charset="0"/>
              <a:buChar char="•"/>
            </a:pPr>
            <a:r>
              <a:rPr lang="en-US" sz="2000" dirty="0" err="1" smtClean="0">
                <a:latin typeface="Arial" panose="020B0604020202020204" pitchFamily="34" charset="0"/>
                <a:cs typeface="Arial" panose="020B0604020202020204" pitchFamily="34" charset="0"/>
              </a:rPr>
              <a:t>Haar</a:t>
            </a:r>
            <a:r>
              <a:rPr lang="en-US" sz="2000" dirty="0" smtClean="0">
                <a:latin typeface="Arial" panose="020B0604020202020204" pitchFamily="34" charset="0"/>
                <a:cs typeface="Arial" panose="020B0604020202020204" pitchFamily="34" charset="0"/>
              </a:rPr>
              <a:t> Feature Selection</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Creating an Integral Image</a:t>
            </a:r>
          </a:p>
          <a:p>
            <a:pPr marL="342900" indent="-342900">
              <a:buFont typeface="Arial" panose="020B0604020202020204" pitchFamily="34" charset="0"/>
              <a:buChar char="•"/>
            </a:pPr>
            <a:r>
              <a:rPr lang="en-US" sz="2000" dirty="0" err="1" smtClean="0">
                <a:latin typeface="Arial" panose="020B0604020202020204" pitchFamily="34" charset="0"/>
                <a:cs typeface="Arial" panose="020B0604020202020204" pitchFamily="34" charset="0"/>
              </a:rPr>
              <a:t>Adaboost</a:t>
            </a:r>
            <a:r>
              <a:rPr lang="en-US" sz="2000" dirty="0" smtClean="0">
                <a:latin typeface="Arial" panose="020B0604020202020204" pitchFamily="34" charset="0"/>
                <a:cs typeface="Arial" panose="020B0604020202020204" pitchFamily="34" charset="0"/>
              </a:rPr>
              <a:t> Training</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Cascading Classifiers</a:t>
            </a:r>
            <a:endParaRPr lang="en-US" sz="2000" dirty="0">
              <a:latin typeface="Arial" panose="020B0604020202020204" pitchFamily="34" charset="0"/>
              <a:cs typeface="Arial" panose="020B0604020202020204" pitchFamily="34" charset="0"/>
            </a:endParaRPr>
          </a:p>
        </p:txBody>
      </p:sp>
      <p:sp>
        <p:nvSpPr>
          <p:cNvPr id="2" name="Rectangle 1"/>
          <p:cNvSpPr/>
          <p:nvPr/>
        </p:nvSpPr>
        <p:spPr>
          <a:xfrm>
            <a:off x="3780209" y="801580"/>
            <a:ext cx="5279779" cy="584775"/>
          </a:xfrm>
          <a:prstGeom prst="rect">
            <a:avLst/>
          </a:prstGeom>
        </p:spPr>
        <p:txBody>
          <a:bodyPr wrap="none">
            <a:spAutoFit/>
          </a:bodyPr>
          <a:lstStyle/>
          <a:p>
            <a:r>
              <a:rPr lang="en-US" sz="3200" b="1" dirty="0" smtClean="0"/>
              <a:t>Viola–Jones algorithm explain</a:t>
            </a:r>
            <a:endParaRPr lang="en-US" sz="3200" b="1" dirty="0"/>
          </a:p>
        </p:txBody>
      </p:sp>
    </p:spTree>
    <p:extLst>
      <p:ext uri="{BB962C8B-B14F-4D97-AF65-F5344CB8AC3E}">
        <p14:creationId xmlns:p14="http://schemas.microsoft.com/office/powerpoint/2010/main" val="34682179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2947" t="4018" r="20851" b="77946"/>
          <a:stretch/>
        </p:blipFill>
        <p:spPr>
          <a:xfrm>
            <a:off x="561703" y="156754"/>
            <a:ext cx="9914710" cy="1319349"/>
          </a:xfrm>
          <a:prstGeom prst="rect">
            <a:avLst/>
          </a:prstGeom>
        </p:spPr>
      </p:pic>
      <p:pic>
        <p:nvPicPr>
          <p:cNvPr id="7" name="Picture 6"/>
          <p:cNvPicPr>
            <a:picLocks noChangeAspect="1"/>
          </p:cNvPicPr>
          <p:nvPr/>
        </p:nvPicPr>
        <p:blipFill rotWithShape="1">
          <a:blip r:embed="rId2"/>
          <a:srcRect l="3048" t="28482" r="9707" b="8840"/>
          <a:stretch/>
        </p:blipFill>
        <p:spPr>
          <a:xfrm>
            <a:off x="561703" y="1476103"/>
            <a:ext cx="11351624" cy="4585063"/>
          </a:xfrm>
          <a:prstGeom prst="rect">
            <a:avLst/>
          </a:prstGeom>
        </p:spPr>
      </p:pic>
    </p:spTree>
    <p:extLst>
      <p:ext uri="{BB962C8B-B14F-4D97-AF65-F5344CB8AC3E}">
        <p14:creationId xmlns:p14="http://schemas.microsoft.com/office/powerpoint/2010/main" val="3700110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850" t="6696" r="17438" b="8304"/>
          <a:stretch/>
        </p:blipFill>
        <p:spPr>
          <a:xfrm>
            <a:off x="927461" y="640080"/>
            <a:ext cx="10241281" cy="6217920"/>
          </a:xfrm>
          <a:prstGeom prst="rect">
            <a:avLst/>
          </a:prstGeom>
        </p:spPr>
      </p:pic>
    </p:spTree>
    <p:extLst>
      <p:ext uri="{BB962C8B-B14F-4D97-AF65-F5344CB8AC3E}">
        <p14:creationId xmlns:p14="http://schemas.microsoft.com/office/powerpoint/2010/main" val="37562764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043" t="7410" r="6695" b="5090"/>
          <a:stretch/>
        </p:blipFill>
        <p:spPr>
          <a:xfrm>
            <a:off x="222069" y="352697"/>
            <a:ext cx="11874137" cy="6400800"/>
          </a:xfrm>
          <a:prstGeom prst="rect">
            <a:avLst/>
          </a:prstGeom>
        </p:spPr>
      </p:pic>
    </p:spTree>
    <p:extLst>
      <p:ext uri="{BB962C8B-B14F-4D97-AF65-F5344CB8AC3E}">
        <p14:creationId xmlns:p14="http://schemas.microsoft.com/office/powerpoint/2010/main" val="11701023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TotalTime>
  <Words>1224</Words>
  <Application>Microsoft Office PowerPoint</Application>
  <PresentationFormat>Widescreen</PresentationFormat>
  <Paragraphs>101</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Arial Rounded MT Bold</vt:lpstr>
      <vt:lpstr>Calibri</vt:lpstr>
      <vt:lpstr>Calibri (Body)</vt:lpstr>
      <vt:lpstr>Calibri Light</vt:lpstr>
      <vt:lpstr>medium-content-serif-font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Tanveer</dc:creator>
  <cp:lastModifiedBy>Tanveer</cp:lastModifiedBy>
  <cp:revision>29</cp:revision>
  <dcterms:created xsi:type="dcterms:W3CDTF">2019-03-04T02:53:52Z</dcterms:created>
  <dcterms:modified xsi:type="dcterms:W3CDTF">2019-03-12T18:12:35Z</dcterms:modified>
</cp:coreProperties>
</file>